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310" r:id="rId3"/>
    <p:sldId id="576" r:id="rId4"/>
    <p:sldId id="578" r:id="rId5"/>
    <p:sldId id="590" r:id="rId6"/>
    <p:sldId id="594" r:id="rId7"/>
    <p:sldId id="595" r:id="rId8"/>
    <p:sldId id="596" r:id="rId9"/>
    <p:sldId id="583" r:id="rId10"/>
    <p:sldId id="584" r:id="rId11"/>
    <p:sldId id="592" r:id="rId12"/>
    <p:sldId id="593" r:id="rId13"/>
    <p:sldId id="591" r:id="rId14"/>
    <p:sldId id="278" r:id="rId15"/>
  </p:sldIdLst>
  <p:sldSz cx="12192000" cy="6858000"/>
  <p:notesSz cx="6797675" cy="9926638"/>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66" autoAdjust="0"/>
    <p:restoredTop sz="94660"/>
  </p:normalViewPr>
  <p:slideViewPr>
    <p:cSldViewPr snapToGrid="0">
      <p:cViewPr varScale="1">
        <p:scale>
          <a:sx n="111" d="100"/>
          <a:sy n="111" d="100"/>
        </p:scale>
        <p:origin x="25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uk-UA"/>
              <a:t>Зразок заголовка</a:t>
            </a:r>
          </a:p>
        </p:txBody>
      </p:sp>
      <p:sp>
        <p:nvSpPr>
          <p:cNvPr id="3" name="Пі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p>
        </p:txBody>
      </p:sp>
      <p:sp>
        <p:nvSpPr>
          <p:cNvPr id="4" name="Місце для дати 3"/>
          <p:cNvSpPr>
            <a:spLocks noGrp="1"/>
          </p:cNvSpPr>
          <p:nvPr>
            <p:ph type="dt" sz="half" idx="10"/>
          </p:nvPr>
        </p:nvSpPr>
        <p:spPr/>
        <p:txBody>
          <a:bodyPr/>
          <a:lstStyle/>
          <a:p>
            <a:fld id="{F6EEE03C-BAF4-4C3D-A34A-6EF448779B6B}" type="datetimeFigureOut">
              <a:rPr lang="uk-UA" smtClean="0"/>
              <a:t>14.11.2024</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1A0E47F2-1AEB-4E94-9DC7-ADED59451562}" type="slidenum">
              <a:rPr lang="uk-UA" smtClean="0"/>
              <a:t>‹№›</a:t>
            </a:fld>
            <a:endParaRPr lang="uk-UA"/>
          </a:p>
        </p:txBody>
      </p:sp>
    </p:spTree>
    <p:extLst>
      <p:ext uri="{BB962C8B-B14F-4D97-AF65-F5344CB8AC3E}">
        <p14:creationId xmlns:p14="http://schemas.microsoft.com/office/powerpoint/2010/main" val="3978666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ертикального тексту 2"/>
          <p:cNvSpPr>
            <a:spLocks noGrp="1"/>
          </p:cNvSpPr>
          <p:nvPr>
            <p:ph type="body" orient="vert" idx="1"/>
          </p:nvPr>
        </p:nvSpPr>
        <p:spPr/>
        <p:txBody>
          <a:bodyPr vert="eaVert"/>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F6EEE03C-BAF4-4C3D-A34A-6EF448779B6B}" type="datetimeFigureOut">
              <a:rPr lang="uk-UA" smtClean="0"/>
              <a:t>14.11.2024</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1A0E47F2-1AEB-4E94-9DC7-ADED59451562}" type="slidenum">
              <a:rPr lang="uk-UA" smtClean="0"/>
              <a:t>‹№›</a:t>
            </a:fld>
            <a:endParaRPr lang="uk-UA"/>
          </a:p>
        </p:txBody>
      </p:sp>
    </p:spTree>
    <p:extLst>
      <p:ext uri="{BB962C8B-B14F-4D97-AF65-F5344CB8AC3E}">
        <p14:creationId xmlns:p14="http://schemas.microsoft.com/office/powerpoint/2010/main" val="2418773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8724900" y="365125"/>
            <a:ext cx="2628900" cy="5811838"/>
          </a:xfrm>
        </p:spPr>
        <p:txBody>
          <a:bodyPr vert="eaVert"/>
          <a:lstStyle/>
          <a:p>
            <a:r>
              <a:rPr lang="uk-UA"/>
              <a:t>Зразок заголовка</a:t>
            </a:r>
          </a:p>
        </p:txBody>
      </p:sp>
      <p:sp>
        <p:nvSpPr>
          <p:cNvPr id="3" name="Місце для вертикального тексту 2"/>
          <p:cNvSpPr>
            <a:spLocks noGrp="1"/>
          </p:cNvSpPr>
          <p:nvPr>
            <p:ph type="body" orient="vert" idx="1"/>
          </p:nvPr>
        </p:nvSpPr>
        <p:spPr>
          <a:xfrm>
            <a:off x="838200" y="365125"/>
            <a:ext cx="7734300" cy="5811838"/>
          </a:xfrm>
        </p:spPr>
        <p:txBody>
          <a:bodyPr vert="eaVert"/>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F6EEE03C-BAF4-4C3D-A34A-6EF448779B6B}" type="datetimeFigureOut">
              <a:rPr lang="uk-UA" smtClean="0"/>
              <a:t>14.11.2024</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1A0E47F2-1AEB-4E94-9DC7-ADED59451562}" type="slidenum">
              <a:rPr lang="uk-UA" smtClean="0"/>
              <a:t>‹№›</a:t>
            </a:fld>
            <a:endParaRPr lang="uk-UA"/>
          </a:p>
        </p:txBody>
      </p:sp>
    </p:spTree>
    <p:extLst>
      <p:ext uri="{BB962C8B-B14F-4D97-AF65-F5344CB8AC3E}">
        <p14:creationId xmlns:p14="http://schemas.microsoft.com/office/powerpoint/2010/main" val="903887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uk-UA"/>
              <a:t>Зразок заголовка</a:t>
            </a:r>
          </a:p>
        </p:txBody>
      </p:sp>
      <p:sp>
        <p:nvSpPr>
          <p:cNvPr id="3" name="Пі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p>
        </p:txBody>
      </p:sp>
      <p:sp>
        <p:nvSpPr>
          <p:cNvPr id="4" name="Місце для дати 3"/>
          <p:cNvSpPr>
            <a:spLocks noGrp="1"/>
          </p:cNvSpPr>
          <p:nvPr>
            <p:ph type="dt" sz="half" idx="10"/>
          </p:nvPr>
        </p:nvSpPr>
        <p:spPr/>
        <p:txBody>
          <a:bodyPr/>
          <a:lstStyle/>
          <a:p>
            <a:fld id="{F6EEE03C-BAF4-4C3D-A34A-6EF448779B6B}" type="datetimeFigureOut">
              <a:rPr lang="uk-UA" smtClean="0"/>
              <a:t>14.11.2024</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1A0E47F2-1AEB-4E94-9DC7-ADED59451562}" type="slidenum">
              <a:rPr lang="uk-UA" smtClean="0"/>
              <a:t>‹№›</a:t>
            </a:fld>
            <a:endParaRPr lang="uk-UA"/>
          </a:p>
        </p:txBody>
      </p:sp>
    </p:spTree>
    <p:extLst>
      <p:ext uri="{BB962C8B-B14F-4D97-AF65-F5344CB8AC3E}">
        <p14:creationId xmlns:p14="http://schemas.microsoft.com/office/powerpoint/2010/main" val="166301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idx="1"/>
          </p:nvPr>
        </p:nvSpPr>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F6EEE03C-BAF4-4C3D-A34A-6EF448779B6B}" type="datetimeFigureOut">
              <a:rPr lang="uk-UA" smtClean="0"/>
              <a:t>14.11.2024</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1A0E47F2-1AEB-4E94-9DC7-ADED59451562}" type="slidenum">
              <a:rPr lang="uk-UA" smtClean="0"/>
              <a:t>‹№›</a:t>
            </a:fld>
            <a:endParaRPr lang="uk-UA"/>
          </a:p>
        </p:txBody>
      </p:sp>
    </p:spTree>
    <p:extLst>
      <p:ext uri="{BB962C8B-B14F-4D97-AF65-F5344CB8AC3E}">
        <p14:creationId xmlns:p14="http://schemas.microsoft.com/office/powerpoint/2010/main" val="3297705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uk-UA"/>
              <a:t>Зразок заголовка</a:t>
            </a:r>
          </a:p>
        </p:txBody>
      </p:sp>
      <p:sp>
        <p:nvSpPr>
          <p:cNvPr id="3" name="Місце для тексту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Редагувати стиль зразка тексту</a:t>
            </a:r>
          </a:p>
        </p:txBody>
      </p:sp>
      <p:sp>
        <p:nvSpPr>
          <p:cNvPr id="4" name="Місце для дати 3"/>
          <p:cNvSpPr>
            <a:spLocks noGrp="1"/>
          </p:cNvSpPr>
          <p:nvPr>
            <p:ph type="dt" sz="half" idx="10"/>
          </p:nvPr>
        </p:nvSpPr>
        <p:spPr/>
        <p:txBody>
          <a:bodyPr/>
          <a:lstStyle/>
          <a:p>
            <a:fld id="{F6EEE03C-BAF4-4C3D-A34A-6EF448779B6B}" type="datetimeFigureOut">
              <a:rPr lang="uk-UA" smtClean="0"/>
              <a:t>14.11.2024</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1A0E47F2-1AEB-4E94-9DC7-ADED59451562}" type="slidenum">
              <a:rPr lang="uk-UA" smtClean="0"/>
              <a:t>‹№›</a:t>
            </a:fld>
            <a:endParaRPr lang="uk-UA"/>
          </a:p>
        </p:txBody>
      </p:sp>
    </p:spTree>
    <p:extLst>
      <p:ext uri="{BB962C8B-B14F-4D97-AF65-F5344CB8AC3E}">
        <p14:creationId xmlns:p14="http://schemas.microsoft.com/office/powerpoint/2010/main" val="17070384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sz="half" idx="1"/>
          </p:nvPr>
        </p:nvSpPr>
        <p:spPr>
          <a:xfrm>
            <a:off x="838200" y="1825625"/>
            <a:ext cx="5181600" cy="435133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half" idx="2"/>
          </p:nvPr>
        </p:nvSpPr>
        <p:spPr>
          <a:xfrm>
            <a:off x="6172200" y="1825625"/>
            <a:ext cx="5181600" cy="435133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p:cNvSpPr>
            <a:spLocks noGrp="1"/>
          </p:cNvSpPr>
          <p:nvPr>
            <p:ph type="dt" sz="half" idx="10"/>
          </p:nvPr>
        </p:nvSpPr>
        <p:spPr/>
        <p:txBody>
          <a:bodyPr/>
          <a:lstStyle/>
          <a:p>
            <a:fld id="{F6EEE03C-BAF4-4C3D-A34A-6EF448779B6B}" type="datetimeFigureOut">
              <a:rPr lang="uk-UA" smtClean="0"/>
              <a:t>14.11.2024</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1A0E47F2-1AEB-4E94-9DC7-ADED59451562}" type="slidenum">
              <a:rPr lang="uk-UA" smtClean="0"/>
              <a:t>‹№›</a:t>
            </a:fld>
            <a:endParaRPr lang="uk-UA"/>
          </a:p>
        </p:txBody>
      </p:sp>
    </p:spTree>
    <p:extLst>
      <p:ext uri="{BB962C8B-B14F-4D97-AF65-F5344CB8AC3E}">
        <p14:creationId xmlns:p14="http://schemas.microsoft.com/office/powerpoint/2010/main" val="25266281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uk-UA"/>
              <a:t>Зразок заголовка</a:t>
            </a:r>
          </a:p>
        </p:txBody>
      </p:sp>
      <p:sp>
        <p:nvSpPr>
          <p:cNvPr id="3" name="Місце для тексту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4" name="Місце для вмісту 3"/>
          <p:cNvSpPr>
            <a:spLocks noGrp="1"/>
          </p:cNvSpPr>
          <p:nvPr>
            <p:ph sz="half" idx="2"/>
          </p:nvPr>
        </p:nvSpPr>
        <p:spPr>
          <a:xfrm>
            <a:off x="839788" y="2505075"/>
            <a:ext cx="5157787" cy="368458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6" name="Місце для вмісту 5"/>
          <p:cNvSpPr>
            <a:spLocks noGrp="1"/>
          </p:cNvSpPr>
          <p:nvPr>
            <p:ph sz="quarter" idx="4"/>
          </p:nvPr>
        </p:nvSpPr>
        <p:spPr>
          <a:xfrm>
            <a:off x="6172200" y="2505075"/>
            <a:ext cx="5183188" cy="368458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p:cNvSpPr>
            <a:spLocks noGrp="1"/>
          </p:cNvSpPr>
          <p:nvPr>
            <p:ph type="dt" sz="half" idx="10"/>
          </p:nvPr>
        </p:nvSpPr>
        <p:spPr/>
        <p:txBody>
          <a:bodyPr/>
          <a:lstStyle/>
          <a:p>
            <a:fld id="{F6EEE03C-BAF4-4C3D-A34A-6EF448779B6B}" type="datetimeFigureOut">
              <a:rPr lang="uk-UA" smtClean="0"/>
              <a:t>14.11.2024</a:t>
            </a:fld>
            <a:endParaRPr lang="uk-UA"/>
          </a:p>
        </p:txBody>
      </p:sp>
      <p:sp>
        <p:nvSpPr>
          <p:cNvPr id="8" name="Місце для нижнього колонтитула 7"/>
          <p:cNvSpPr>
            <a:spLocks noGrp="1"/>
          </p:cNvSpPr>
          <p:nvPr>
            <p:ph type="ftr" sz="quarter" idx="11"/>
          </p:nvPr>
        </p:nvSpPr>
        <p:spPr/>
        <p:txBody>
          <a:bodyPr/>
          <a:lstStyle/>
          <a:p>
            <a:endParaRPr lang="uk-UA"/>
          </a:p>
        </p:txBody>
      </p:sp>
      <p:sp>
        <p:nvSpPr>
          <p:cNvPr id="9" name="Місце для номера слайда 8"/>
          <p:cNvSpPr>
            <a:spLocks noGrp="1"/>
          </p:cNvSpPr>
          <p:nvPr>
            <p:ph type="sldNum" sz="quarter" idx="12"/>
          </p:nvPr>
        </p:nvSpPr>
        <p:spPr/>
        <p:txBody>
          <a:bodyPr/>
          <a:lstStyle/>
          <a:p>
            <a:fld id="{1A0E47F2-1AEB-4E94-9DC7-ADED59451562}" type="slidenum">
              <a:rPr lang="uk-UA" smtClean="0"/>
              <a:t>‹№›</a:t>
            </a:fld>
            <a:endParaRPr lang="uk-UA"/>
          </a:p>
        </p:txBody>
      </p:sp>
    </p:spTree>
    <p:extLst>
      <p:ext uri="{BB962C8B-B14F-4D97-AF65-F5344CB8AC3E}">
        <p14:creationId xmlns:p14="http://schemas.microsoft.com/office/powerpoint/2010/main" val="28657612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дати 2"/>
          <p:cNvSpPr>
            <a:spLocks noGrp="1"/>
          </p:cNvSpPr>
          <p:nvPr>
            <p:ph type="dt" sz="half" idx="10"/>
          </p:nvPr>
        </p:nvSpPr>
        <p:spPr/>
        <p:txBody>
          <a:bodyPr/>
          <a:lstStyle/>
          <a:p>
            <a:fld id="{F6EEE03C-BAF4-4C3D-A34A-6EF448779B6B}" type="datetimeFigureOut">
              <a:rPr lang="uk-UA" smtClean="0"/>
              <a:t>14.11.2024</a:t>
            </a:fld>
            <a:endParaRPr lang="uk-UA"/>
          </a:p>
        </p:txBody>
      </p:sp>
      <p:sp>
        <p:nvSpPr>
          <p:cNvPr id="4" name="Місце для нижнього колонтитула 3"/>
          <p:cNvSpPr>
            <a:spLocks noGrp="1"/>
          </p:cNvSpPr>
          <p:nvPr>
            <p:ph type="ftr" sz="quarter" idx="11"/>
          </p:nvPr>
        </p:nvSpPr>
        <p:spPr/>
        <p:txBody>
          <a:bodyPr/>
          <a:lstStyle/>
          <a:p>
            <a:endParaRPr lang="uk-UA"/>
          </a:p>
        </p:txBody>
      </p:sp>
      <p:sp>
        <p:nvSpPr>
          <p:cNvPr id="5" name="Місце для номера слайда 4"/>
          <p:cNvSpPr>
            <a:spLocks noGrp="1"/>
          </p:cNvSpPr>
          <p:nvPr>
            <p:ph type="sldNum" sz="quarter" idx="12"/>
          </p:nvPr>
        </p:nvSpPr>
        <p:spPr/>
        <p:txBody>
          <a:bodyPr/>
          <a:lstStyle/>
          <a:p>
            <a:fld id="{1A0E47F2-1AEB-4E94-9DC7-ADED59451562}" type="slidenum">
              <a:rPr lang="uk-UA" smtClean="0"/>
              <a:t>‹№›</a:t>
            </a:fld>
            <a:endParaRPr lang="uk-UA"/>
          </a:p>
        </p:txBody>
      </p:sp>
    </p:spTree>
    <p:extLst>
      <p:ext uri="{BB962C8B-B14F-4D97-AF65-F5344CB8AC3E}">
        <p14:creationId xmlns:p14="http://schemas.microsoft.com/office/powerpoint/2010/main" val="38307078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F6EEE03C-BAF4-4C3D-A34A-6EF448779B6B}" type="datetimeFigureOut">
              <a:rPr lang="uk-UA" smtClean="0"/>
              <a:t>14.11.2024</a:t>
            </a:fld>
            <a:endParaRPr lang="uk-UA"/>
          </a:p>
        </p:txBody>
      </p:sp>
      <p:sp>
        <p:nvSpPr>
          <p:cNvPr id="3" name="Місце для нижнього колонтитула 2"/>
          <p:cNvSpPr>
            <a:spLocks noGrp="1"/>
          </p:cNvSpPr>
          <p:nvPr>
            <p:ph type="ftr" sz="quarter" idx="11"/>
          </p:nvPr>
        </p:nvSpPr>
        <p:spPr/>
        <p:txBody>
          <a:bodyPr/>
          <a:lstStyle/>
          <a:p>
            <a:endParaRPr lang="uk-UA"/>
          </a:p>
        </p:txBody>
      </p:sp>
      <p:sp>
        <p:nvSpPr>
          <p:cNvPr id="4" name="Місце для номера слайда 3"/>
          <p:cNvSpPr>
            <a:spLocks noGrp="1"/>
          </p:cNvSpPr>
          <p:nvPr>
            <p:ph type="sldNum" sz="quarter" idx="12"/>
          </p:nvPr>
        </p:nvSpPr>
        <p:spPr/>
        <p:txBody>
          <a:bodyPr/>
          <a:lstStyle/>
          <a:p>
            <a:fld id="{1A0E47F2-1AEB-4E94-9DC7-ADED59451562}" type="slidenum">
              <a:rPr lang="uk-UA" smtClean="0"/>
              <a:t>‹№›</a:t>
            </a:fld>
            <a:endParaRPr lang="uk-UA"/>
          </a:p>
        </p:txBody>
      </p:sp>
    </p:spTree>
    <p:extLst>
      <p:ext uri="{BB962C8B-B14F-4D97-AF65-F5344CB8AC3E}">
        <p14:creationId xmlns:p14="http://schemas.microsoft.com/office/powerpoint/2010/main" val="3995923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Зразок заголовка</a:t>
            </a:r>
          </a:p>
        </p:txBody>
      </p:sp>
      <p:sp>
        <p:nvSpPr>
          <p:cNvPr id="3" name="Місце для вмісту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Редагувати стиль зразка тексту</a:t>
            </a:r>
          </a:p>
        </p:txBody>
      </p:sp>
      <p:sp>
        <p:nvSpPr>
          <p:cNvPr id="5" name="Місце для дати 4"/>
          <p:cNvSpPr>
            <a:spLocks noGrp="1"/>
          </p:cNvSpPr>
          <p:nvPr>
            <p:ph type="dt" sz="half" idx="10"/>
          </p:nvPr>
        </p:nvSpPr>
        <p:spPr/>
        <p:txBody>
          <a:bodyPr/>
          <a:lstStyle/>
          <a:p>
            <a:fld id="{F6EEE03C-BAF4-4C3D-A34A-6EF448779B6B}" type="datetimeFigureOut">
              <a:rPr lang="uk-UA" smtClean="0"/>
              <a:t>14.11.2024</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1A0E47F2-1AEB-4E94-9DC7-ADED59451562}" type="slidenum">
              <a:rPr lang="uk-UA" smtClean="0"/>
              <a:t>‹№›</a:t>
            </a:fld>
            <a:endParaRPr lang="uk-UA"/>
          </a:p>
        </p:txBody>
      </p:sp>
    </p:spTree>
    <p:extLst>
      <p:ext uri="{BB962C8B-B14F-4D97-AF65-F5344CB8AC3E}">
        <p14:creationId xmlns:p14="http://schemas.microsoft.com/office/powerpoint/2010/main" val="3080443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idx="1"/>
          </p:nvPr>
        </p:nvSpPr>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F6EEE03C-BAF4-4C3D-A34A-6EF448779B6B}" type="datetimeFigureOut">
              <a:rPr lang="uk-UA" smtClean="0"/>
              <a:t>14.11.2024</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1A0E47F2-1AEB-4E94-9DC7-ADED59451562}" type="slidenum">
              <a:rPr lang="uk-UA" smtClean="0"/>
              <a:t>‹№›</a:t>
            </a:fld>
            <a:endParaRPr lang="uk-UA"/>
          </a:p>
        </p:txBody>
      </p:sp>
    </p:spTree>
    <p:extLst>
      <p:ext uri="{BB962C8B-B14F-4D97-AF65-F5344CB8AC3E}">
        <p14:creationId xmlns:p14="http://schemas.microsoft.com/office/powerpoint/2010/main" val="4193309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Зразок заголовка</a:t>
            </a:r>
          </a:p>
        </p:txBody>
      </p:sp>
      <p:sp>
        <p:nvSpPr>
          <p:cNvPr id="3" name="Місце для зображення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Редагувати стиль зразка тексту</a:t>
            </a:r>
          </a:p>
        </p:txBody>
      </p:sp>
      <p:sp>
        <p:nvSpPr>
          <p:cNvPr id="5" name="Місце для дати 4"/>
          <p:cNvSpPr>
            <a:spLocks noGrp="1"/>
          </p:cNvSpPr>
          <p:nvPr>
            <p:ph type="dt" sz="half" idx="10"/>
          </p:nvPr>
        </p:nvSpPr>
        <p:spPr/>
        <p:txBody>
          <a:bodyPr/>
          <a:lstStyle/>
          <a:p>
            <a:fld id="{F6EEE03C-BAF4-4C3D-A34A-6EF448779B6B}" type="datetimeFigureOut">
              <a:rPr lang="uk-UA" smtClean="0"/>
              <a:t>14.11.2024</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1A0E47F2-1AEB-4E94-9DC7-ADED59451562}" type="slidenum">
              <a:rPr lang="uk-UA" smtClean="0"/>
              <a:t>‹№›</a:t>
            </a:fld>
            <a:endParaRPr lang="uk-UA"/>
          </a:p>
        </p:txBody>
      </p:sp>
    </p:spTree>
    <p:extLst>
      <p:ext uri="{BB962C8B-B14F-4D97-AF65-F5344CB8AC3E}">
        <p14:creationId xmlns:p14="http://schemas.microsoft.com/office/powerpoint/2010/main" val="25394963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ертикального тексту 2"/>
          <p:cNvSpPr>
            <a:spLocks noGrp="1"/>
          </p:cNvSpPr>
          <p:nvPr>
            <p:ph type="body" orient="vert" idx="1"/>
          </p:nvPr>
        </p:nvSpPr>
        <p:spPr/>
        <p:txBody>
          <a:bodyPr vert="eaVert"/>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F6EEE03C-BAF4-4C3D-A34A-6EF448779B6B}" type="datetimeFigureOut">
              <a:rPr lang="uk-UA" smtClean="0"/>
              <a:t>14.11.2024</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1A0E47F2-1AEB-4E94-9DC7-ADED59451562}" type="slidenum">
              <a:rPr lang="uk-UA" smtClean="0"/>
              <a:t>‹№›</a:t>
            </a:fld>
            <a:endParaRPr lang="uk-UA"/>
          </a:p>
        </p:txBody>
      </p:sp>
    </p:spTree>
    <p:extLst>
      <p:ext uri="{BB962C8B-B14F-4D97-AF65-F5344CB8AC3E}">
        <p14:creationId xmlns:p14="http://schemas.microsoft.com/office/powerpoint/2010/main" val="16563431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8724900" y="365125"/>
            <a:ext cx="2628900" cy="5811838"/>
          </a:xfrm>
        </p:spPr>
        <p:txBody>
          <a:bodyPr vert="eaVert"/>
          <a:lstStyle/>
          <a:p>
            <a:r>
              <a:rPr lang="uk-UA"/>
              <a:t>Зразок заголовка</a:t>
            </a:r>
          </a:p>
        </p:txBody>
      </p:sp>
      <p:sp>
        <p:nvSpPr>
          <p:cNvPr id="3" name="Місце для вертикального тексту 2"/>
          <p:cNvSpPr>
            <a:spLocks noGrp="1"/>
          </p:cNvSpPr>
          <p:nvPr>
            <p:ph type="body" orient="vert" idx="1"/>
          </p:nvPr>
        </p:nvSpPr>
        <p:spPr>
          <a:xfrm>
            <a:off x="838200" y="365125"/>
            <a:ext cx="7734300" cy="5811838"/>
          </a:xfrm>
        </p:spPr>
        <p:txBody>
          <a:bodyPr vert="eaVert"/>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F6EEE03C-BAF4-4C3D-A34A-6EF448779B6B}" type="datetimeFigureOut">
              <a:rPr lang="uk-UA" smtClean="0"/>
              <a:t>14.11.2024</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1A0E47F2-1AEB-4E94-9DC7-ADED59451562}" type="slidenum">
              <a:rPr lang="uk-UA" smtClean="0"/>
              <a:t>‹№›</a:t>
            </a:fld>
            <a:endParaRPr lang="uk-UA"/>
          </a:p>
        </p:txBody>
      </p:sp>
    </p:spTree>
    <p:extLst>
      <p:ext uri="{BB962C8B-B14F-4D97-AF65-F5344CB8AC3E}">
        <p14:creationId xmlns:p14="http://schemas.microsoft.com/office/powerpoint/2010/main" val="3425094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uk-UA"/>
              <a:t>Зразок заголовка</a:t>
            </a:r>
          </a:p>
        </p:txBody>
      </p:sp>
      <p:sp>
        <p:nvSpPr>
          <p:cNvPr id="3" name="Місце для тексту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Редагувати стиль зразка тексту</a:t>
            </a:r>
          </a:p>
        </p:txBody>
      </p:sp>
      <p:sp>
        <p:nvSpPr>
          <p:cNvPr id="4" name="Місце для дати 3"/>
          <p:cNvSpPr>
            <a:spLocks noGrp="1"/>
          </p:cNvSpPr>
          <p:nvPr>
            <p:ph type="dt" sz="half" idx="10"/>
          </p:nvPr>
        </p:nvSpPr>
        <p:spPr/>
        <p:txBody>
          <a:bodyPr/>
          <a:lstStyle/>
          <a:p>
            <a:fld id="{F6EEE03C-BAF4-4C3D-A34A-6EF448779B6B}" type="datetimeFigureOut">
              <a:rPr lang="uk-UA" smtClean="0"/>
              <a:t>14.11.2024</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1A0E47F2-1AEB-4E94-9DC7-ADED59451562}" type="slidenum">
              <a:rPr lang="uk-UA" smtClean="0"/>
              <a:t>‹№›</a:t>
            </a:fld>
            <a:endParaRPr lang="uk-UA"/>
          </a:p>
        </p:txBody>
      </p:sp>
    </p:spTree>
    <p:extLst>
      <p:ext uri="{BB962C8B-B14F-4D97-AF65-F5344CB8AC3E}">
        <p14:creationId xmlns:p14="http://schemas.microsoft.com/office/powerpoint/2010/main" val="3554248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sz="half" idx="1"/>
          </p:nvPr>
        </p:nvSpPr>
        <p:spPr>
          <a:xfrm>
            <a:off x="838200" y="1825625"/>
            <a:ext cx="5181600" cy="435133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half" idx="2"/>
          </p:nvPr>
        </p:nvSpPr>
        <p:spPr>
          <a:xfrm>
            <a:off x="6172200" y="1825625"/>
            <a:ext cx="5181600" cy="435133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p:cNvSpPr>
            <a:spLocks noGrp="1"/>
          </p:cNvSpPr>
          <p:nvPr>
            <p:ph type="dt" sz="half" idx="10"/>
          </p:nvPr>
        </p:nvSpPr>
        <p:spPr/>
        <p:txBody>
          <a:bodyPr/>
          <a:lstStyle/>
          <a:p>
            <a:fld id="{F6EEE03C-BAF4-4C3D-A34A-6EF448779B6B}" type="datetimeFigureOut">
              <a:rPr lang="uk-UA" smtClean="0"/>
              <a:t>14.11.2024</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1A0E47F2-1AEB-4E94-9DC7-ADED59451562}" type="slidenum">
              <a:rPr lang="uk-UA" smtClean="0"/>
              <a:t>‹№›</a:t>
            </a:fld>
            <a:endParaRPr lang="uk-UA"/>
          </a:p>
        </p:txBody>
      </p:sp>
    </p:spTree>
    <p:extLst>
      <p:ext uri="{BB962C8B-B14F-4D97-AF65-F5344CB8AC3E}">
        <p14:creationId xmlns:p14="http://schemas.microsoft.com/office/powerpoint/2010/main" val="1155266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uk-UA"/>
              <a:t>Зразок заголовка</a:t>
            </a:r>
          </a:p>
        </p:txBody>
      </p:sp>
      <p:sp>
        <p:nvSpPr>
          <p:cNvPr id="3" name="Місце для тексту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4" name="Місце для вмісту 3"/>
          <p:cNvSpPr>
            <a:spLocks noGrp="1"/>
          </p:cNvSpPr>
          <p:nvPr>
            <p:ph sz="half" idx="2"/>
          </p:nvPr>
        </p:nvSpPr>
        <p:spPr>
          <a:xfrm>
            <a:off x="839788" y="2505075"/>
            <a:ext cx="5157787" cy="368458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6" name="Місце для вмісту 5"/>
          <p:cNvSpPr>
            <a:spLocks noGrp="1"/>
          </p:cNvSpPr>
          <p:nvPr>
            <p:ph sz="quarter" idx="4"/>
          </p:nvPr>
        </p:nvSpPr>
        <p:spPr>
          <a:xfrm>
            <a:off x="6172200" y="2505075"/>
            <a:ext cx="5183188" cy="368458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p:cNvSpPr>
            <a:spLocks noGrp="1"/>
          </p:cNvSpPr>
          <p:nvPr>
            <p:ph type="dt" sz="half" idx="10"/>
          </p:nvPr>
        </p:nvSpPr>
        <p:spPr/>
        <p:txBody>
          <a:bodyPr/>
          <a:lstStyle/>
          <a:p>
            <a:fld id="{F6EEE03C-BAF4-4C3D-A34A-6EF448779B6B}" type="datetimeFigureOut">
              <a:rPr lang="uk-UA" smtClean="0"/>
              <a:t>14.11.2024</a:t>
            </a:fld>
            <a:endParaRPr lang="uk-UA"/>
          </a:p>
        </p:txBody>
      </p:sp>
      <p:sp>
        <p:nvSpPr>
          <p:cNvPr id="8" name="Місце для нижнього колонтитула 7"/>
          <p:cNvSpPr>
            <a:spLocks noGrp="1"/>
          </p:cNvSpPr>
          <p:nvPr>
            <p:ph type="ftr" sz="quarter" idx="11"/>
          </p:nvPr>
        </p:nvSpPr>
        <p:spPr/>
        <p:txBody>
          <a:bodyPr/>
          <a:lstStyle/>
          <a:p>
            <a:endParaRPr lang="uk-UA"/>
          </a:p>
        </p:txBody>
      </p:sp>
      <p:sp>
        <p:nvSpPr>
          <p:cNvPr id="9" name="Місце для номера слайда 8"/>
          <p:cNvSpPr>
            <a:spLocks noGrp="1"/>
          </p:cNvSpPr>
          <p:nvPr>
            <p:ph type="sldNum" sz="quarter" idx="12"/>
          </p:nvPr>
        </p:nvSpPr>
        <p:spPr/>
        <p:txBody>
          <a:bodyPr/>
          <a:lstStyle/>
          <a:p>
            <a:fld id="{1A0E47F2-1AEB-4E94-9DC7-ADED59451562}" type="slidenum">
              <a:rPr lang="uk-UA" smtClean="0"/>
              <a:t>‹№›</a:t>
            </a:fld>
            <a:endParaRPr lang="uk-UA"/>
          </a:p>
        </p:txBody>
      </p:sp>
    </p:spTree>
    <p:extLst>
      <p:ext uri="{BB962C8B-B14F-4D97-AF65-F5344CB8AC3E}">
        <p14:creationId xmlns:p14="http://schemas.microsoft.com/office/powerpoint/2010/main" val="3040269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дати 2"/>
          <p:cNvSpPr>
            <a:spLocks noGrp="1"/>
          </p:cNvSpPr>
          <p:nvPr>
            <p:ph type="dt" sz="half" idx="10"/>
          </p:nvPr>
        </p:nvSpPr>
        <p:spPr/>
        <p:txBody>
          <a:bodyPr/>
          <a:lstStyle/>
          <a:p>
            <a:fld id="{F6EEE03C-BAF4-4C3D-A34A-6EF448779B6B}" type="datetimeFigureOut">
              <a:rPr lang="uk-UA" smtClean="0"/>
              <a:t>14.11.2024</a:t>
            </a:fld>
            <a:endParaRPr lang="uk-UA"/>
          </a:p>
        </p:txBody>
      </p:sp>
      <p:sp>
        <p:nvSpPr>
          <p:cNvPr id="4" name="Місце для нижнього колонтитула 3"/>
          <p:cNvSpPr>
            <a:spLocks noGrp="1"/>
          </p:cNvSpPr>
          <p:nvPr>
            <p:ph type="ftr" sz="quarter" idx="11"/>
          </p:nvPr>
        </p:nvSpPr>
        <p:spPr/>
        <p:txBody>
          <a:bodyPr/>
          <a:lstStyle/>
          <a:p>
            <a:endParaRPr lang="uk-UA"/>
          </a:p>
        </p:txBody>
      </p:sp>
      <p:sp>
        <p:nvSpPr>
          <p:cNvPr id="5" name="Місце для номера слайда 4"/>
          <p:cNvSpPr>
            <a:spLocks noGrp="1"/>
          </p:cNvSpPr>
          <p:nvPr>
            <p:ph type="sldNum" sz="quarter" idx="12"/>
          </p:nvPr>
        </p:nvSpPr>
        <p:spPr/>
        <p:txBody>
          <a:bodyPr/>
          <a:lstStyle/>
          <a:p>
            <a:fld id="{1A0E47F2-1AEB-4E94-9DC7-ADED59451562}" type="slidenum">
              <a:rPr lang="uk-UA" smtClean="0"/>
              <a:t>‹№›</a:t>
            </a:fld>
            <a:endParaRPr lang="uk-UA"/>
          </a:p>
        </p:txBody>
      </p:sp>
    </p:spTree>
    <p:extLst>
      <p:ext uri="{BB962C8B-B14F-4D97-AF65-F5344CB8AC3E}">
        <p14:creationId xmlns:p14="http://schemas.microsoft.com/office/powerpoint/2010/main" val="3929660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F6EEE03C-BAF4-4C3D-A34A-6EF448779B6B}" type="datetimeFigureOut">
              <a:rPr lang="uk-UA" smtClean="0"/>
              <a:t>14.11.2024</a:t>
            </a:fld>
            <a:endParaRPr lang="uk-UA"/>
          </a:p>
        </p:txBody>
      </p:sp>
      <p:sp>
        <p:nvSpPr>
          <p:cNvPr id="3" name="Місце для нижнього колонтитула 2"/>
          <p:cNvSpPr>
            <a:spLocks noGrp="1"/>
          </p:cNvSpPr>
          <p:nvPr>
            <p:ph type="ftr" sz="quarter" idx="11"/>
          </p:nvPr>
        </p:nvSpPr>
        <p:spPr/>
        <p:txBody>
          <a:bodyPr/>
          <a:lstStyle/>
          <a:p>
            <a:endParaRPr lang="uk-UA"/>
          </a:p>
        </p:txBody>
      </p:sp>
      <p:sp>
        <p:nvSpPr>
          <p:cNvPr id="4" name="Місце для номера слайда 3"/>
          <p:cNvSpPr>
            <a:spLocks noGrp="1"/>
          </p:cNvSpPr>
          <p:nvPr>
            <p:ph type="sldNum" sz="quarter" idx="12"/>
          </p:nvPr>
        </p:nvSpPr>
        <p:spPr/>
        <p:txBody>
          <a:bodyPr/>
          <a:lstStyle/>
          <a:p>
            <a:fld id="{1A0E47F2-1AEB-4E94-9DC7-ADED59451562}" type="slidenum">
              <a:rPr lang="uk-UA" smtClean="0"/>
              <a:t>‹№›</a:t>
            </a:fld>
            <a:endParaRPr lang="uk-UA"/>
          </a:p>
        </p:txBody>
      </p:sp>
    </p:spTree>
    <p:extLst>
      <p:ext uri="{BB962C8B-B14F-4D97-AF65-F5344CB8AC3E}">
        <p14:creationId xmlns:p14="http://schemas.microsoft.com/office/powerpoint/2010/main" val="1335931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Зразок заголовка</a:t>
            </a:r>
          </a:p>
        </p:txBody>
      </p:sp>
      <p:sp>
        <p:nvSpPr>
          <p:cNvPr id="3" name="Місце для вмісту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Редагувати стиль зразка тексту</a:t>
            </a:r>
          </a:p>
        </p:txBody>
      </p:sp>
      <p:sp>
        <p:nvSpPr>
          <p:cNvPr id="5" name="Місце для дати 4"/>
          <p:cNvSpPr>
            <a:spLocks noGrp="1"/>
          </p:cNvSpPr>
          <p:nvPr>
            <p:ph type="dt" sz="half" idx="10"/>
          </p:nvPr>
        </p:nvSpPr>
        <p:spPr/>
        <p:txBody>
          <a:bodyPr/>
          <a:lstStyle/>
          <a:p>
            <a:fld id="{F6EEE03C-BAF4-4C3D-A34A-6EF448779B6B}" type="datetimeFigureOut">
              <a:rPr lang="uk-UA" smtClean="0"/>
              <a:t>14.11.2024</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1A0E47F2-1AEB-4E94-9DC7-ADED59451562}" type="slidenum">
              <a:rPr lang="uk-UA" smtClean="0"/>
              <a:t>‹№›</a:t>
            </a:fld>
            <a:endParaRPr lang="uk-UA"/>
          </a:p>
        </p:txBody>
      </p:sp>
    </p:spTree>
    <p:extLst>
      <p:ext uri="{BB962C8B-B14F-4D97-AF65-F5344CB8AC3E}">
        <p14:creationId xmlns:p14="http://schemas.microsoft.com/office/powerpoint/2010/main" val="3795679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Зразок заголовка</a:t>
            </a:r>
          </a:p>
        </p:txBody>
      </p:sp>
      <p:sp>
        <p:nvSpPr>
          <p:cNvPr id="3" name="Місце для зображення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Редагувати стиль зразка тексту</a:t>
            </a:r>
          </a:p>
        </p:txBody>
      </p:sp>
      <p:sp>
        <p:nvSpPr>
          <p:cNvPr id="5" name="Місце для дати 4"/>
          <p:cNvSpPr>
            <a:spLocks noGrp="1"/>
          </p:cNvSpPr>
          <p:nvPr>
            <p:ph type="dt" sz="half" idx="10"/>
          </p:nvPr>
        </p:nvSpPr>
        <p:spPr/>
        <p:txBody>
          <a:bodyPr/>
          <a:lstStyle/>
          <a:p>
            <a:fld id="{F6EEE03C-BAF4-4C3D-A34A-6EF448779B6B}" type="datetimeFigureOut">
              <a:rPr lang="uk-UA" smtClean="0"/>
              <a:t>14.11.2024</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1A0E47F2-1AEB-4E94-9DC7-ADED59451562}" type="slidenum">
              <a:rPr lang="uk-UA" smtClean="0"/>
              <a:t>‹№›</a:t>
            </a:fld>
            <a:endParaRPr lang="uk-UA"/>
          </a:p>
        </p:txBody>
      </p:sp>
    </p:spTree>
    <p:extLst>
      <p:ext uri="{BB962C8B-B14F-4D97-AF65-F5344CB8AC3E}">
        <p14:creationId xmlns:p14="http://schemas.microsoft.com/office/powerpoint/2010/main" val="2046136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1000">
              <a:srgbClr val="002060"/>
            </a:gs>
            <a:gs pos="90000">
              <a:schemeClr val="accent5">
                <a:lumMod val="75000"/>
              </a:schemeClr>
            </a:gs>
            <a:gs pos="100000">
              <a:srgbClr val="002060"/>
            </a:gs>
            <a:gs pos="86000">
              <a:schemeClr val="accent5">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Зразок заголовка</a:t>
            </a:r>
          </a:p>
        </p:txBody>
      </p:sp>
      <p:sp>
        <p:nvSpPr>
          <p:cNvPr id="3" name="Місце для тексту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EEE03C-BAF4-4C3D-A34A-6EF448779B6B}" type="datetimeFigureOut">
              <a:rPr lang="uk-UA" smtClean="0"/>
              <a:t>14.11.2024</a:t>
            </a:fld>
            <a:endParaRPr lang="uk-UA"/>
          </a:p>
        </p:txBody>
      </p:sp>
      <p:sp>
        <p:nvSpPr>
          <p:cNvPr id="5" name="Місце для нижнього колонтитула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0E47F2-1AEB-4E94-9DC7-ADED59451562}" type="slidenum">
              <a:rPr lang="uk-UA" smtClean="0"/>
              <a:t>‹№›</a:t>
            </a:fld>
            <a:endParaRPr lang="uk-UA"/>
          </a:p>
        </p:txBody>
      </p:sp>
    </p:spTree>
    <p:extLst>
      <p:ext uri="{BB962C8B-B14F-4D97-AF65-F5344CB8AC3E}">
        <p14:creationId xmlns:p14="http://schemas.microsoft.com/office/powerpoint/2010/main" val="3300448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1000">
              <a:srgbClr val="002060"/>
            </a:gs>
            <a:gs pos="90000">
              <a:schemeClr val="accent5">
                <a:lumMod val="75000"/>
              </a:schemeClr>
            </a:gs>
            <a:gs pos="100000">
              <a:srgbClr val="002060"/>
            </a:gs>
            <a:gs pos="86000">
              <a:schemeClr val="accent5">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Зразок заголовка</a:t>
            </a:r>
          </a:p>
        </p:txBody>
      </p:sp>
      <p:sp>
        <p:nvSpPr>
          <p:cNvPr id="3" name="Місце для тексту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EEE03C-BAF4-4C3D-A34A-6EF448779B6B}" type="datetimeFigureOut">
              <a:rPr lang="uk-UA" smtClean="0"/>
              <a:t>14.11.2024</a:t>
            </a:fld>
            <a:endParaRPr lang="uk-UA"/>
          </a:p>
        </p:txBody>
      </p:sp>
      <p:sp>
        <p:nvSpPr>
          <p:cNvPr id="5" name="Місце для нижнього колонтитула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0E47F2-1AEB-4E94-9DC7-ADED59451562}" type="slidenum">
              <a:rPr lang="uk-UA" smtClean="0"/>
              <a:t>‹№›</a:t>
            </a:fld>
            <a:endParaRPr lang="uk-UA"/>
          </a:p>
        </p:txBody>
      </p:sp>
    </p:spTree>
    <p:extLst>
      <p:ext uri="{BB962C8B-B14F-4D97-AF65-F5344CB8AC3E}">
        <p14:creationId xmlns:p14="http://schemas.microsoft.com/office/powerpoint/2010/main" val="23788527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zakon.rada.gov.ua/laws/show/254%D0%BA/96-%D0%B2%D1%80#n4348"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кутник 4"/>
          <p:cNvSpPr/>
          <p:nvPr/>
        </p:nvSpPr>
        <p:spPr>
          <a:xfrm>
            <a:off x="5477688" y="1189538"/>
            <a:ext cx="6096000" cy="3416320"/>
          </a:xfrm>
          <a:prstGeom prst="rect">
            <a:avLst/>
          </a:prstGeom>
        </p:spPr>
        <p:txBody>
          <a:bodyPr>
            <a:spAutoFit/>
          </a:bodyPr>
          <a:lstStyle/>
          <a:p>
            <a:pPr lvl="0" algn="ctr">
              <a:defRPr/>
            </a:pPr>
            <a:r>
              <a:rPr lang="uk-UA" sz="3600" b="1" dirty="0">
                <a:solidFill>
                  <a:schemeClr val="bg1"/>
                </a:solidFill>
                <a:latin typeface="Monotype Corsiva" panose="03010101010201010101" pitchFamily="66" charset="0"/>
                <a:cs typeface="Times New Roman" panose="02020603050405020304" pitchFamily="18" charset="0"/>
              </a:rPr>
              <a:t>Юридичні позиції Конституційного Суду України щодо забезпечення прав осіб на судовий захист в адміністративних спорах під час дії воєнного стану</a:t>
            </a:r>
          </a:p>
        </p:txBody>
      </p:sp>
      <p:sp>
        <p:nvSpPr>
          <p:cNvPr id="6" name="Прямокутник 5"/>
          <p:cNvSpPr/>
          <p:nvPr/>
        </p:nvSpPr>
        <p:spPr>
          <a:xfrm>
            <a:off x="5836230" y="5346166"/>
            <a:ext cx="5656318" cy="954107"/>
          </a:xfrm>
          <a:prstGeom prst="rect">
            <a:avLst/>
          </a:prstGeom>
        </p:spPr>
        <p:txBody>
          <a:bodyPr wrap="square">
            <a:spAutoFit/>
          </a:bodyPr>
          <a:lstStyle/>
          <a:p>
            <a:pPr marR="0" indent="0" algn="ctr" fontAlgn="auto">
              <a:lnSpc>
                <a:spcPct val="100000"/>
              </a:lnSpc>
              <a:spcBef>
                <a:spcPts val="0"/>
              </a:spcBef>
              <a:spcAft>
                <a:spcPts val="0"/>
              </a:spcAft>
              <a:buClrTx/>
              <a:buSzTx/>
              <a:buFontTx/>
              <a:buNone/>
              <a:tabLst/>
              <a:defRPr/>
            </a:pPr>
            <a:r>
              <a:rPr lang="uk-UA" sz="2800" b="1" dirty="0">
                <a:solidFill>
                  <a:schemeClr val="bg1"/>
                </a:solidFill>
                <a:latin typeface="Monotype Corsiva" panose="03010101010201010101" pitchFamily="66" charset="0"/>
                <a:cs typeface="Times New Roman" panose="02020603050405020304" pitchFamily="18" charset="0"/>
              </a:rPr>
              <a:t>суддя Конституційного Суду України</a:t>
            </a:r>
          </a:p>
          <a:p>
            <a:pPr marR="0" indent="0" algn="ctr" fontAlgn="auto">
              <a:lnSpc>
                <a:spcPct val="100000"/>
              </a:lnSpc>
              <a:spcBef>
                <a:spcPts val="0"/>
              </a:spcBef>
              <a:spcAft>
                <a:spcPts val="0"/>
              </a:spcAft>
              <a:buClrTx/>
              <a:buSzTx/>
              <a:buFontTx/>
              <a:buNone/>
              <a:tabLst/>
              <a:defRPr/>
            </a:pPr>
            <a:r>
              <a:rPr lang="uk-UA" sz="2800" b="1" dirty="0">
                <a:solidFill>
                  <a:schemeClr val="bg1"/>
                </a:solidFill>
                <a:latin typeface="Monotype Corsiva" panose="03010101010201010101" pitchFamily="66" charset="0"/>
                <a:cs typeface="Times New Roman" panose="02020603050405020304" pitchFamily="18" charset="0"/>
              </a:rPr>
              <a:t>Галина Юровська</a:t>
            </a:r>
          </a:p>
        </p:txBody>
      </p:sp>
      <p:pic>
        <p:nvPicPr>
          <p:cNvPr id="9" name="Рисунок 8">
            <a:extLst>
              <a:ext uri="{FF2B5EF4-FFF2-40B4-BE49-F238E27FC236}">
                <a16:creationId xmlns:a16="http://schemas.microsoft.com/office/drawing/2014/main" id="{E44B3961-A1E2-4A50-8321-BB3994F557E8}"/>
              </a:ext>
            </a:extLst>
          </p:cNvPr>
          <p:cNvPicPr>
            <a:picLocks noChangeAspect="1"/>
          </p:cNvPicPr>
          <p:nvPr/>
        </p:nvPicPr>
        <p:blipFill>
          <a:blip r:embed="rId2"/>
          <a:stretch>
            <a:fillRect/>
          </a:stretch>
        </p:blipFill>
        <p:spPr>
          <a:xfrm>
            <a:off x="0" y="0"/>
            <a:ext cx="5240785" cy="6866957"/>
          </a:xfrm>
          <a:prstGeom prst="rect">
            <a:avLst/>
          </a:prstGeom>
        </p:spPr>
      </p:pic>
    </p:spTree>
    <p:extLst>
      <p:ext uri="{BB962C8B-B14F-4D97-AF65-F5344CB8AC3E}">
        <p14:creationId xmlns:p14="http://schemas.microsoft.com/office/powerpoint/2010/main" val="122576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кутник 4"/>
          <p:cNvSpPr/>
          <p:nvPr/>
        </p:nvSpPr>
        <p:spPr>
          <a:xfrm>
            <a:off x="325847" y="2225606"/>
            <a:ext cx="11611427" cy="2862322"/>
          </a:xfrm>
          <a:prstGeom prst="rect">
            <a:avLst/>
          </a:prstGeom>
          <a:solidFill>
            <a:schemeClr val="bg1"/>
          </a:solidFill>
          <a:ln w="38100">
            <a:solidFill>
              <a:schemeClr val="bg1"/>
            </a:solidFill>
          </a:ln>
        </p:spPr>
        <p:txBody>
          <a:bodyPr wrap="square">
            <a:spAutoFit/>
          </a:bodyPr>
          <a:lstStyle/>
          <a:p>
            <a:pPr algn="ctr"/>
            <a:r>
              <a:rPr lang="uk-UA" sz="2000" b="1" spc="-30" dirty="0" smtClean="0">
                <a:latin typeface="Times New Roman" panose="02020603050405020304" pitchFamily="18" charset="0"/>
                <a:cs typeface="Times New Roman" panose="02020603050405020304" pitchFamily="18" charset="0"/>
              </a:rPr>
              <a:t>Предмет конституційного контролю</a:t>
            </a:r>
          </a:p>
          <a:p>
            <a:pPr indent="444500" algn="just"/>
            <a:r>
              <a:rPr lang="uk-UA" sz="2000" spc="-30" dirty="0" smtClean="0">
                <a:latin typeface="Times New Roman" panose="02020603050405020304" pitchFamily="18" charset="0"/>
                <a:cs typeface="Times New Roman" panose="02020603050405020304" pitchFamily="18" charset="0"/>
              </a:rPr>
              <a:t>Частина друга статті 3 Закону України „Про судовий збір“ від 8 липня 2011 року № 3674-VI зі змінами (далі – Закон), якою визначено перелік заяв, за подання яких судовий збір не справляють.</a:t>
            </a:r>
          </a:p>
          <a:p>
            <a:pPr indent="444500" algn="just"/>
            <a:r>
              <a:rPr lang="uk-UA" sz="2000" spc="-30" dirty="0" smtClean="0">
                <a:latin typeface="Times New Roman" panose="02020603050405020304" pitchFamily="18" charset="0"/>
                <a:cs typeface="Times New Roman" panose="02020603050405020304" pitchFamily="18" charset="0"/>
              </a:rPr>
              <a:t>Підпункт 9 пункту 1 частини другої статті 4 Закону, яким встановлено ставки судового збору за подання до суду апеляційної і касаційної скарги на ухвалу суду, заяви про приєднання до апеляційної чи касаційної скарги на ухвалу суду:</a:t>
            </a:r>
          </a:p>
          <a:p>
            <a:pPr indent="444500" algn="just"/>
            <a:r>
              <a:rPr lang="uk-UA" sz="2000" spc="-30" dirty="0" smtClean="0">
                <a:latin typeface="Times New Roman" panose="02020603050405020304" pitchFamily="18" charset="0"/>
                <a:cs typeface="Times New Roman" panose="02020603050405020304" pitchFamily="18" charset="0"/>
              </a:rPr>
              <a:t>- юридичною особою або фізичною особою-підприємцем - 1 розмір прожиткового мінімуму для працездатних осіб;</a:t>
            </a:r>
          </a:p>
          <a:p>
            <a:pPr indent="444500" algn="just"/>
            <a:r>
              <a:rPr lang="uk-UA" sz="2000" spc="-30" dirty="0" smtClean="0">
                <a:latin typeface="Times New Roman" panose="02020603050405020304" pitchFamily="18" charset="0"/>
                <a:cs typeface="Times New Roman" panose="02020603050405020304" pitchFamily="18" charset="0"/>
              </a:rPr>
              <a:t>- фізичною особою - 0,2 розміру прожиткового мінімуму для працездатних осіб.</a:t>
            </a:r>
            <a:endParaRPr lang="uk-UA" sz="2000" spc="-30" dirty="0">
              <a:latin typeface="Times New Roman" panose="02020603050405020304" pitchFamily="18" charset="0"/>
              <a:cs typeface="Times New Roman" panose="02020603050405020304" pitchFamily="18" charset="0"/>
            </a:endParaRPr>
          </a:p>
        </p:txBody>
      </p:sp>
      <p:sp>
        <p:nvSpPr>
          <p:cNvPr id="4" name="Прямокутник 5"/>
          <p:cNvSpPr/>
          <p:nvPr/>
        </p:nvSpPr>
        <p:spPr>
          <a:xfrm>
            <a:off x="325846" y="297092"/>
            <a:ext cx="11611428" cy="1631216"/>
          </a:xfrm>
          <a:prstGeom prst="rect">
            <a:avLst/>
          </a:prstGeom>
          <a:solidFill>
            <a:schemeClr val="bg1"/>
          </a:solidFill>
          <a:ln w="38100">
            <a:noFill/>
          </a:ln>
        </p:spPr>
        <p:txBody>
          <a:bodyPr wrap="square">
            <a:spAutoFit/>
          </a:bodyPr>
          <a:lstStyle/>
          <a:p>
            <a:pPr marL="711200" algn="ctr">
              <a:defRPr/>
            </a:pPr>
            <a:r>
              <a:rPr lang="uk-UA" sz="2000" b="1" noProof="1">
                <a:latin typeface="Times New Roman" panose="02020603050405020304" pitchFamily="18" charset="0"/>
                <a:cs typeface="Times New Roman" panose="02020603050405020304" pitchFamily="18" charset="0"/>
              </a:rPr>
              <a:t> Рішення Конституційного Суду України (Другий сенат)</a:t>
            </a:r>
          </a:p>
          <a:p>
            <a:pPr marL="711200" algn="ctr">
              <a:defRPr/>
            </a:pPr>
            <a:r>
              <a:rPr lang="ru-RU" sz="2000" b="1" noProof="1">
                <a:latin typeface="Times New Roman" panose="02020603050405020304" pitchFamily="18" charset="0"/>
                <a:cs typeface="Times New Roman" panose="02020603050405020304" pitchFamily="18" charset="0"/>
              </a:rPr>
              <a:t>у справі за конституційною скаргою Лопушанського Володимира Михайловича щодо відповідності Конституції України (конституційності) частини другої статті 3, підпункту 9 пункту 1 частини другої статті 4 Закону України „Про судовий збір“</a:t>
            </a:r>
          </a:p>
          <a:p>
            <a:pPr marL="711200" algn="ctr">
              <a:defRPr/>
            </a:pPr>
            <a:r>
              <a:rPr lang="ru-RU" sz="2000" b="1" noProof="1">
                <a:latin typeface="Times New Roman" panose="02020603050405020304" pitchFamily="18" charset="0"/>
                <a:cs typeface="Times New Roman" panose="02020603050405020304" pitchFamily="18" charset="0"/>
              </a:rPr>
              <a:t>(справа про обов’язковість судового рішення) від 13 травня 2024 </a:t>
            </a:r>
            <a:r>
              <a:rPr lang="ru-RU" sz="2000" b="1" noProof="1" smtClean="0">
                <a:latin typeface="Times New Roman" panose="02020603050405020304" pitchFamily="18" charset="0"/>
                <a:cs typeface="Times New Roman" panose="02020603050405020304" pitchFamily="18" charset="0"/>
              </a:rPr>
              <a:t>року № </a:t>
            </a:r>
            <a:r>
              <a:rPr lang="ru-RU" sz="2000" b="1" noProof="1">
                <a:latin typeface="Times New Roman" panose="02020603050405020304" pitchFamily="18" charset="0"/>
                <a:cs typeface="Times New Roman" panose="02020603050405020304" pitchFamily="18" charset="0"/>
              </a:rPr>
              <a:t>6-р(II)/2024</a:t>
            </a:r>
            <a:endParaRPr lang="uk-UA" sz="2000" b="1" noProof="1">
              <a:latin typeface="Times New Roman" panose="02020603050405020304" pitchFamily="18" charset="0"/>
              <a:cs typeface="Times New Roman" panose="02020603050405020304" pitchFamily="18" charset="0"/>
            </a:endParaRPr>
          </a:p>
        </p:txBody>
      </p:sp>
      <p:sp>
        <p:nvSpPr>
          <p:cNvPr id="6" name="Прямокутник 5"/>
          <p:cNvSpPr/>
          <p:nvPr/>
        </p:nvSpPr>
        <p:spPr>
          <a:xfrm>
            <a:off x="325847" y="5363328"/>
            <a:ext cx="11611427" cy="1015663"/>
          </a:xfrm>
          <a:prstGeom prst="rect">
            <a:avLst/>
          </a:prstGeom>
          <a:solidFill>
            <a:schemeClr val="bg1"/>
          </a:solidFill>
          <a:ln w="38100">
            <a:solidFill>
              <a:schemeClr val="bg1"/>
            </a:solidFill>
          </a:ln>
        </p:spPr>
        <p:txBody>
          <a:bodyPr wrap="square">
            <a:spAutoFit/>
          </a:bodyPr>
          <a:lstStyle/>
          <a:p>
            <a:pPr indent="444500" algn="just"/>
            <a:r>
              <a:rPr lang="uk-UA" sz="2000" spc="-30" dirty="0">
                <a:latin typeface="Times New Roman" panose="02020603050405020304" pitchFamily="18" charset="0"/>
                <a:cs typeface="Times New Roman" panose="02020603050405020304" pitchFamily="18" charset="0"/>
              </a:rPr>
              <a:t>Автор клопотання наголошує, що застосування в остаточному судовому рішенні в його справі приписів Закону, що їх він оспорює, порушує його право на судовий захист та на оскарження в суді рішень, дій чи бездіяльності органів державної влади, органів місцевого самоврядування, посадових і службових </a:t>
            </a:r>
            <a:r>
              <a:rPr lang="uk-UA" sz="2000" spc="-30" dirty="0" smtClean="0">
                <a:latin typeface="Times New Roman" panose="02020603050405020304" pitchFamily="18" charset="0"/>
                <a:cs typeface="Times New Roman" panose="02020603050405020304" pitchFamily="18" charset="0"/>
              </a:rPr>
              <a:t>осіб ...</a:t>
            </a:r>
            <a:endParaRPr lang="uk-UA" sz="2000" spc="-3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5333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кутник 5"/>
          <p:cNvSpPr/>
          <p:nvPr/>
        </p:nvSpPr>
        <p:spPr>
          <a:xfrm>
            <a:off x="368298" y="6143887"/>
            <a:ext cx="11515263" cy="369332"/>
          </a:xfrm>
          <a:prstGeom prst="rect">
            <a:avLst/>
          </a:prstGeom>
          <a:solidFill>
            <a:schemeClr val="bg1"/>
          </a:solidFill>
          <a:ln w="38100">
            <a:noFill/>
          </a:ln>
        </p:spPr>
        <p:txBody>
          <a:bodyPr wrap="square">
            <a:spAutoFit/>
          </a:bodyPr>
          <a:lstStyle/>
          <a:p>
            <a:pPr algn="ctr">
              <a:defRPr/>
            </a:pPr>
            <a:r>
              <a:rPr lang="uk-UA" b="1" spc="-60" noProof="1">
                <a:latin typeface="Times New Roman" panose="02020603050405020304" pitchFamily="18" charset="0"/>
                <a:cs typeface="Times New Roman" panose="02020603050405020304" pitchFamily="18" charset="0"/>
              </a:rPr>
              <a:t> </a:t>
            </a:r>
            <a:r>
              <a:rPr lang="uk-UA" b="1" i="1" spc="-70" noProof="1">
                <a:latin typeface="Times New Roman" panose="02020603050405020304" pitchFamily="18" charset="0"/>
                <a:cs typeface="Times New Roman" panose="02020603050405020304" pitchFamily="18" charset="0"/>
              </a:rPr>
              <a:t>Рішення Конституційного Суду України (Другий сенат) </a:t>
            </a:r>
            <a:r>
              <a:rPr lang="ru-RU" b="1" i="1" spc="-70" noProof="1">
                <a:latin typeface="Times New Roman" panose="02020603050405020304" pitchFamily="18" charset="0"/>
                <a:cs typeface="Times New Roman" panose="02020603050405020304" pitchFamily="18" charset="0"/>
              </a:rPr>
              <a:t>від від 13 травня 2024 року № 6-р(II)/2024</a:t>
            </a:r>
          </a:p>
        </p:txBody>
      </p:sp>
      <p:sp>
        <p:nvSpPr>
          <p:cNvPr id="4" name="Прямокутник 3"/>
          <p:cNvSpPr/>
          <p:nvPr/>
        </p:nvSpPr>
        <p:spPr>
          <a:xfrm>
            <a:off x="368299" y="395489"/>
            <a:ext cx="11515263" cy="1477328"/>
          </a:xfrm>
          <a:prstGeom prst="rect">
            <a:avLst/>
          </a:prstGeom>
          <a:solidFill>
            <a:schemeClr val="bg1"/>
          </a:solidFill>
          <a:ln w="38100">
            <a:solidFill>
              <a:schemeClr val="bg1"/>
            </a:solidFill>
          </a:ln>
        </p:spPr>
        <p:txBody>
          <a:bodyPr wrap="square">
            <a:spAutoFit/>
          </a:bodyPr>
          <a:lstStyle/>
          <a:p>
            <a:pPr indent="444500" algn="just">
              <a:tabLst>
                <a:tab pos="717550" algn="l"/>
              </a:tabLst>
              <a:defRPr/>
            </a:pPr>
            <a:r>
              <a:rPr lang="uk-UA" dirty="0" smtClean="0">
                <a:latin typeface="Times New Roman" panose="02020603050405020304" pitchFamily="18" charset="0"/>
                <a:cs typeface="Times New Roman" panose="02020603050405020304" pitchFamily="18" charset="0"/>
              </a:rPr>
              <a:t>Конституційний Суд України вважає, що право на судовий захист, установлене частиною першою статті 55 Конституції України, слід розглядати у зв’язку з основними засадами судочинства, визначеними частиною другою статті 129 Конституції України, та з урахуванням права на справедливий суд (складником якого є обов’язок держави виконати судове рішення), гарантованого статтею 6 Конвенції (Конвенції про захист прав людини і основоположних свобод 1950 року) </a:t>
            </a:r>
            <a:r>
              <a:rPr lang="uk-UA" i="1" dirty="0" smtClean="0">
                <a:latin typeface="Times New Roman" panose="02020603050405020304" pitchFamily="18" charset="0"/>
                <a:cs typeface="Times New Roman" panose="02020603050405020304" pitchFamily="18" charset="0"/>
              </a:rPr>
              <a:t>(абзац п’ятий підпункту 3.4 пункту 3 мотивувальної частини).</a:t>
            </a:r>
            <a:endParaRPr lang="uk-UA" dirty="0">
              <a:latin typeface="Times New Roman" panose="02020603050405020304" pitchFamily="18" charset="0"/>
              <a:cs typeface="Times New Roman" panose="02020603050405020304" pitchFamily="18" charset="0"/>
            </a:endParaRPr>
          </a:p>
        </p:txBody>
      </p:sp>
      <p:sp>
        <p:nvSpPr>
          <p:cNvPr id="7" name="Прямокутник 6"/>
          <p:cNvSpPr/>
          <p:nvPr/>
        </p:nvSpPr>
        <p:spPr>
          <a:xfrm>
            <a:off x="368299" y="2158776"/>
            <a:ext cx="11515263" cy="1754326"/>
          </a:xfrm>
          <a:prstGeom prst="rect">
            <a:avLst/>
          </a:prstGeom>
          <a:solidFill>
            <a:schemeClr val="bg1"/>
          </a:solidFill>
          <a:ln w="38100">
            <a:solidFill>
              <a:schemeClr val="bg1"/>
            </a:solidFill>
          </a:ln>
        </p:spPr>
        <p:txBody>
          <a:bodyPr wrap="square">
            <a:spAutoFit/>
          </a:bodyPr>
          <a:lstStyle/>
          <a:p>
            <a:pPr indent="444500" algn="just">
              <a:tabLst>
                <a:tab pos="717550" algn="l"/>
              </a:tabLst>
              <a:defRPr/>
            </a:pPr>
            <a:r>
              <a:rPr lang="uk-UA" dirty="0" smtClean="0">
                <a:latin typeface="Times New Roman" panose="02020603050405020304" pitchFamily="18" charset="0"/>
                <a:cs typeface="Times New Roman" panose="02020603050405020304" pitchFamily="18" charset="0"/>
              </a:rPr>
              <a:t>Ураховуючи, що за подання до суду першої інстанції скарги на рішення, дію або бездіяльність державного виконавця чи іншої посадової особи органу державної виконавчої служби або приватного виконавця не встановлено справляння судового збору, Конституційний Суд України зазначає, що обов’язок сплати судового збору за подання апеляційної і касаційної скарги на ухвалу суду першої інстанції, визначений приписом статті 4 Закону, не можна вважати зрозумілим і справедливим елементом механізму контролю за виконанням судового рішення як невіддільного складника права на доступ до суду </a:t>
            </a:r>
            <a:r>
              <a:rPr lang="uk-UA" i="1" dirty="0" smtClean="0">
                <a:latin typeface="Times New Roman" panose="02020603050405020304" pitchFamily="18" charset="0"/>
                <a:cs typeface="Times New Roman" panose="02020603050405020304" pitchFamily="18" charset="0"/>
              </a:rPr>
              <a:t>(абзац п’ятий підпункту 4.3 пункту 4 мотивувальної частини)</a:t>
            </a:r>
            <a:r>
              <a:rPr lang="uk-UA" dirty="0" smtClean="0">
                <a:latin typeface="Times New Roman" panose="02020603050405020304" pitchFamily="18" charset="0"/>
                <a:cs typeface="Times New Roman" panose="02020603050405020304" pitchFamily="18" charset="0"/>
              </a:rPr>
              <a:t>.</a:t>
            </a:r>
            <a:endParaRPr lang="uk-UA" dirty="0">
              <a:latin typeface="Times New Roman" panose="02020603050405020304" pitchFamily="18" charset="0"/>
              <a:cs typeface="Times New Roman" panose="02020603050405020304" pitchFamily="18" charset="0"/>
            </a:endParaRPr>
          </a:p>
        </p:txBody>
      </p:sp>
      <p:sp>
        <p:nvSpPr>
          <p:cNvPr id="5" name="Прямокутник 4"/>
          <p:cNvSpPr/>
          <p:nvPr/>
        </p:nvSpPr>
        <p:spPr>
          <a:xfrm>
            <a:off x="368298" y="4199061"/>
            <a:ext cx="11515263" cy="1754326"/>
          </a:xfrm>
          <a:prstGeom prst="rect">
            <a:avLst/>
          </a:prstGeom>
          <a:solidFill>
            <a:schemeClr val="bg1"/>
          </a:solidFill>
          <a:ln w="38100">
            <a:solidFill>
              <a:schemeClr val="bg1"/>
            </a:solidFill>
          </a:ln>
        </p:spPr>
        <p:txBody>
          <a:bodyPr wrap="square">
            <a:spAutoFit/>
          </a:bodyPr>
          <a:lstStyle/>
          <a:p>
            <a:pPr indent="444500" algn="just">
              <a:tabLst>
                <a:tab pos="717550" algn="l"/>
              </a:tabLst>
              <a:defRPr/>
            </a:pPr>
            <a:r>
              <a:rPr lang="uk-UA" dirty="0">
                <a:latin typeface="Times New Roman" panose="02020603050405020304" pitchFamily="18" charset="0"/>
                <a:cs typeface="Times New Roman" panose="02020603050405020304" pitchFamily="18" charset="0"/>
              </a:rPr>
              <a:t>Конституційний Суд України дійшов висновку, що частина друга статті 3, підпункт 9 пункту 1 частини другої статті 4 Закону в тім, що вони уможливлюють справляння судового збору під час подання апеляційної і касаційної скарги на ухвалу суду, постановлену за результатами розгляду скарги на рішення, дію або бездіяльність державного виконавця чи іншої посадової особи органу державної виконавчої служби або приватного виконавця під час виконання судового </a:t>
            </a:r>
            <a:r>
              <a:rPr lang="uk-UA" dirty="0" smtClean="0">
                <a:latin typeface="Times New Roman" panose="02020603050405020304" pitchFamily="18" charset="0"/>
                <a:cs typeface="Times New Roman" panose="02020603050405020304" pitchFamily="18" charset="0"/>
              </a:rPr>
              <a:t>рішення</a:t>
            </a:r>
            <a:r>
              <a:rPr lang="uk-UA" dirty="0">
                <a:latin typeface="Times New Roman" panose="02020603050405020304" pitchFamily="18" charset="0"/>
                <a:cs typeface="Times New Roman" panose="02020603050405020304" pitchFamily="18" charset="0"/>
              </a:rPr>
              <a:t> </a:t>
            </a:r>
            <a:r>
              <a:rPr lang="uk-UA" dirty="0" smtClean="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є такими, що суперечать частині першій статті 8, частинам першій, другій статті 55, статті 129-1 Конституції </a:t>
            </a:r>
            <a:r>
              <a:rPr lang="uk-UA" dirty="0" smtClean="0">
                <a:latin typeface="Times New Roman" panose="02020603050405020304" pitchFamily="18" charset="0"/>
                <a:cs typeface="Times New Roman" panose="02020603050405020304" pitchFamily="18" charset="0"/>
              </a:rPr>
              <a:t>України </a:t>
            </a:r>
            <a:r>
              <a:rPr lang="uk-UA" i="1" dirty="0" smtClean="0">
                <a:latin typeface="Times New Roman" panose="02020603050405020304" pitchFamily="18" charset="0"/>
                <a:cs typeface="Times New Roman" panose="02020603050405020304" pitchFamily="18" charset="0"/>
              </a:rPr>
              <a:t>(абзац шостий підпункту 4.5 пункту 4 мотивувальної частини)</a:t>
            </a:r>
            <a:r>
              <a:rPr lang="uk-UA" dirty="0" smtClean="0">
                <a:latin typeface="Times New Roman" panose="02020603050405020304" pitchFamily="18" charset="0"/>
                <a:cs typeface="Times New Roman" panose="02020603050405020304" pitchFamily="18" charset="0"/>
              </a:rPr>
              <a:t>.</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0295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 descr="preencoded.png">
            <a:extLst>
              <a:ext uri="{FF2B5EF4-FFF2-40B4-BE49-F238E27FC236}">
                <a16:creationId xmlns:a16="http://schemas.microsoft.com/office/drawing/2014/main" id="{B62F4BAE-3E60-428C-BB92-E878925967BC}"/>
              </a:ext>
            </a:extLst>
          </p:cNvPr>
          <p:cNvPicPr>
            <a:picLocks noChangeAspect="1"/>
          </p:cNvPicPr>
          <p:nvPr/>
        </p:nvPicPr>
        <p:blipFill>
          <a:blip r:embed="rId2"/>
          <a:stretch>
            <a:fillRect/>
          </a:stretch>
        </p:blipFill>
        <p:spPr>
          <a:xfrm>
            <a:off x="1040881" y="797854"/>
            <a:ext cx="533281" cy="533281"/>
          </a:xfrm>
          <a:prstGeom prst="rect">
            <a:avLst/>
          </a:prstGeom>
          <a:noFill/>
        </p:spPr>
      </p:pic>
      <p:sp>
        <p:nvSpPr>
          <p:cNvPr id="5" name="Text 1">
            <a:extLst>
              <a:ext uri="{FF2B5EF4-FFF2-40B4-BE49-F238E27FC236}">
                <a16:creationId xmlns:a16="http://schemas.microsoft.com/office/drawing/2014/main" id="{68DC5163-820B-430C-8D88-906A1E092DEF}"/>
              </a:ext>
            </a:extLst>
          </p:cNvPr>
          <p:cNvSpPr/>
          <p:nvPr/>
        </p:nvSpPr>
        <p:spPr>
          <a:xfrm>
            <a:off x="1040881" y="1408770"/>
            <a:ext cx="3665339" cy="666750"/>
          </a:xfrm>
          <a:prstGeom prst="rect">
            <a:avLst/>
          </a:prstGeom>
          <a:solidFill>
            <a:schemeClr val="bg1"/>
          </a:solidFill>
          <a:ln/>
        </p:spPr>
        <p:txBody>
          <a:bodyPr wrap="square" lIns="0" tIns="0" rIns="0" bIns="0" rtlCol="0" anchor="t"/>
          <a:lstStyle/>
          <a:p>
            <a:pPr lvl="0">
              <a:lnSpc>
                <a:spcPts val="2600"/>
              </a:lnSpc>
            </a:pPr>
            <a:r>
              <a:rPr lang="uk-UA" sz="1600" b="1" u="sng" dirty="0">
                <a:latin typeface="Times New Roman" panose="02020603050405020304" pitchFamily="18" charset="0"/>
                <a:ea typeface="Merriweather" pitchFamily="34" charset="-122"/>
                <a:cs typeface="Times New Roman" panose="02020603050405020304" pitchFamily="18" charset="0"/>
              </a:rPr>
              <a:t>індивідуалізації юридичної відповідальності:</a:t>
            </a:r>
            <a:endParaRPr kumimoji="0" lang="uk-UA" sz="1600" b="1" i="0" u="sng"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6" name="Text 2">
            <a:extLst>
              <a:ext uri="{FF2B5EF4-FFF2-40B4-BE49-F238E27FC236}">
                <a16:creationId xmlns:a16="http://schemas.microsoft.com/office/drawing/2014/main" id="{22A99712-9ED0-44CF-B744-8F2A75632378}"/>
              </a:ext>
            </a:extLst>
          </p:cNvPr>
          <p:cNvSpPr/>
          <p:nvPr/>
        </p:nvSpPr>
        <p:spPr>
          <a:xfrm>
            <a:off x="1040881" y="2175247"/>
            <a:ext cx="4252423" cy="714602"/>
          </a:xfrm>
          <a:prstGeom prst="rect">
            <a:avLst/>
          </a:prstGeom>
          <a:solidFill>
            <a:schemeClr val="bg1"/>
          </a:solidFill>
          <a:ln/>
        </p:spPr>
        <p:txBody>
          <a:bodyPr wrap="square" lIns="0" tIns="0" rIns="0" bIns="0" rtlCol="0" anchor="t"/>
          <a:lstStyle/>
          <a:p>
            <a:pPr lvl="0">
              <a:lnSpc>
                <a:spcPts val="2650"/>
              </a:lnSpc>
            </a:pPr>
            <a:r>
              <a:rPr lang="uk-UA" sz="1600" dirty="0">
                <a:latin typeface="Times New Roman" panose="02020603050405020304" pitchFamily="18" charset="0"/>
                <a:ea typeface="Merriweather" pitchFamily="34" charset="-122"/>
                <a:cs typeface="Times New Roman" panose="02020603050405020304" pitchFamily="18" charset="0"/>
              </a:rPr>
              <a:t>(необхідність врахування індивідуальних обставин у </a:t>
            </a:r>
            <a:r>
              <a:rPr lang="uk-UA" sz="1600" dirty="0" smtClean="0">
                <a:latin typeface="Times New Roman" panose="02020603050405020304" pitchFamily="18" charset="0"/>
                <a:ea typeface="Merriweather" pitchFamily="34" charset="-122"/>
                <a:cs typeface="Times New Roman" panose="02020603050405020304" pitchFamily="18" charset="0"/>
              </a:rPr>
              <a:t>справах);</a:t>
            </a:r>
            <a:endParaRPr kumimoji="0" lang="uk-UA" sz="16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pic>
        <p:nvPicPr>
          <p:cNvPr id="7" name="Image 2" descr="preencoded.png">
            <a:extLst>
              <a:ext uri="{FF2B5EF4-FFF2-40B4-BE49-F238E27FC236}">
                <a16:creationId xmlns:a16="http://schemas.microsoft.com/office/drawing/2014/main" id="{6A5F0B70-BC22-453B-880F-381EC8647E47}"/>
              </a:ext>
            </a:extLst>
          </p:cNvPr>
          <p:cNvPicPr>
            <a:picLocks noChangeAspect="1"/>
          </p:cNvPicPr>
          <p:nvPr/>
        </p:nvPicPr>
        <p:blipFill>
          <a:blip r:embed="rId3"/>
          <a:stretch>
            <a:fillRect/>
          </a:stretch>
        </p:blipFill>
        <p:spPr>
          <a:xfrm>
            <a:off x="6388574" y="820952"/>
            <a:ext cx="533281" cy="533281"/>
          </a:xfrm>
          <a:prstGeom prst="rect">
            <a:avLst/>
          </a:prstGeom>
          <a:noFill/>
        </p:spPr>
      </p:pic>
      <p:sp>
        <p:nvSpPr>
          <p:cNvPr id="8" name="Text 3">
            <a:extLst>
              <a:ext uri="{FF2B5EF4-FFF2-40B4-BE49-F238E27FC236}">
                <a16:creationId xmlns:a16="http://schemas.microsoft.com/office/drawing/2014/main" id="{1F475D4B-20B8-4BF3-ADFB-8A3E9B1A027A}"/>
              </a:ext>
            </a:extLst>
          </p:cNvPr>
          <p:cNvSpPr/>
          <p:nvPr/>
        </p:nvSpPr>
        <p:spPr>
          <a:xfrm>
            <a:off x="6388574" y="1388630"/>
            <a:ext cx="3665458" cy="746522"/>
          </a:xfrm>
          <a:prstGeom prst="rect">
            <a:avLst/>
          </a:prstGeom>
          <a:solidFill>
            <a:schemeClr val="bg1"/>
          </a:solidFill>
          <a:ln/>
        </p:spPr>
        <p:txBody>
          <a:bodyPr wrap="square" lIns="0" tIns="0" rIns="0" bIns="0" rtlCol="0" anchor="t"/>
          <a:lstStyle/>
          <a:p>
            <a:pPr lvl="0">
              <a:lnSpc>
                <a:spcPts val="2600"/>
              </a:lnSpc>
            </a:pPr>
            <a:r>
              <a:rPr lang="uk-UA" sz="1600" b="1" u="sng" dirty="0">
                <a:latin typeface="Times New Roman" panose="02020603050405020304" pitchFamily="18" charset="0"/>
                <a:ea typeface="Merriweather" pitchFamily="34" charset="-122"/>
                <a:cs typeface="Times New Roman" panose="02020603050405020304" pitchFamily="18" charset="0"/>
              </a:rPr>
              <a:t>балансі між публічними і приватними інтересами</a:t>
            </a:r>
            <a:endParaRPr kumimoji="0" lang="uk-UA" sz="1600" b="1" i="0" u="sng"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9" name="Text 4">
            <a:extLst>
              <a:ext uri="{FF2B5EF4-FFF2-40B4-BE49-F238E27FC236}">
                <a16:creationId xmlns:a16="http://schemas.microsoft.com/office/drawing/2014/main" id="{5BF61BE9-81D9-4FDD-BFB0-1E05E107B047}"/>
              </a:ext>
            </a:extLst>
          </p:cNvPr>
          <p:cNvSpPr/>
          <p:nvPr/>
        </p:nvSpPr>
        <p:spPr>
          <a:xfrm>
            <a:off x="6388574" y="2198755"/>
            <a:ext cx="5281338" cy="1061523"/>
          </a:xfrm>
          <a:prstGeom prst="rect">
            <a:avLst/>
          </a:prstGeom>
          <a:solidFill>
            <a:schemeClr val="bg1"/>
          </a:solidFill>
          <a:ln/>
        </p:spPr>
        <p:txBody>
          <a:bodyPr wrap="square" lIns="0" tIns="0" rIns="0" bIns="0" rtlCol="0" anchor="t"/>
          <a:lstStyle/>
          <a:p>
            <a:pPr lvl="0">
              <a:lnSpc>
                <a:spcPts val="2650"/>
              </a:lnSpc>
            </a:pPr>
            <a:r>
              <a:rPr lang="uk-UA" sz="1600" dirty="0">
                <a:latin typeface="Times New Roman" panose="02020603050405020304" pitchFamily="18" charset="0"/>
                <a:ea typeface="Merriweather" pitchFamily="34" charset="-122"/>
                <a:cs typeface="Times New Roman" panose="02020603050405020304" pitchFamily="18" charset="0"/>
              </a:rPr>
              <a:t>(санкції мають бути співмірними та </a:t>
            </a:r>
          </a:p>
          <a:p>
            <a:pPr lvl="0">
              <a:lnSpc>
                <a:spcPts val="2650"/>
              </a:lnSpc>
            </a:pPr>
            <a:r>
              <a:rPr lang="uk-UA" sz="1600" dirty="0">
                <a:latin typeface="Times New Roman" panose="02020603050405020304" pitchFamily="18" charset="0"/>
                <a:ea typeface="Merriweather" pitchFamily="34" charset="-122"/>
                <a:cs typeface="Times New Roman" panose="02020603050405020304" pitchFamily="18" charset="0"/>
              </a:rPr>
              <a:t>враховували особисті інтереси особи та можливий матеріальний збиток для неї та держави);</a:t>
            </a:r>
            <a:endParaRPr kumimoji="0" lang="uk-UA" sz="16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pic>
        <p:nvPicPr>
          <p:cNvPr id="10" name="Image 3" descr="preencoded.png">
            <a:extLst>
              <a:ext uri="{FF2B5EF4-FFF2-40B4-BE49-F238E27FC236}">
                <a16:creationId xmlns:a16="http://schemas.microsoft.com/office/drawing/2014/main" id="{90805256-AD31-4244-A3B9-6D878B1F27D0}"/>
              </a:ext>
            </a:extLst>
          </p:cNvPr>
          <p:cNvPicPr>
            <a:picLocks noChangeAspect="1"/>
          </p:cNvPicPr>
          <p:nvPr/>
        </p:nvPicPr>
        <p:blipFill>
          <a:blip r:embed="rId4"/>
          <a:stretch>
            <a:fillRect/>
          </a:stretch>
        </p:blipFill>
        <p:spPr>
          <a:xfrm>
            <a:off x="1040882" y="3498180"/>
            <a:ext cx="602061" cy="533281"/>
          </a:xfrm>
          <a:prstGeom prst="rect">
            <a:avLst/>
          </a:prstGeom>
          <a:noFill/>
        </p:spPr>
      </p:pic>
      <p:sp>
        <p:nvSpPr>
          <p:cNvPr id="11" name="Text 5">
            <a:extLst>
              <a:ext uri="{FF2B5EF4-FFF2-40B4-BE49-F238E27FC236}">
                <a16:creationId xmlns:a16="http://schemas.microsoft.com/office/drawing/2014/main" id="{13949076-F661-4C52-A513-E56BEE06893A}"/>
              </a:ext>
            </a:extLst>
          </p:cNvPr>
          <p:cNvSpPr/>
          <p:nvPr/>
        </p:nvSpPr>
        <p:spPr>
          <a:xfrm>
            <a:off x="1040881" y="4081254"/>
            <a:ext cx="4138079" cy="413108"/>
          </a:xfrm>
          <a:prstGeom prst="rect">
            <a:avLst/>
          </a:prstGeom>
          <a:solidFill>
            <a:schemeClr val="bg1"/>
          </a:solidFill>
          <a:ln/>
        </p:spPr>
        <p:txBody>
          <a:bodyPr wrap="square" lIns="0" tIns="0" rIns="0" bIns="0" rtlCol="0" anchor="t"/>
          <a:lstStyle/>
          <a:p>
            <a:pPr marL="0" marR="0" lvl="0" indent="0" algn="l" defTabSz="914400" rtl="0" eaLnBrk="1" fontAlgn="auto" latinLnBrk="0" hangingPunct="1">
              <a:lnSpc>
                <a:spcPts val="2600"/>
              </a:lnSpc>
              <a:spcBef>
                <a:spcPts val="0"/>
              </a:spcBef>
              <a:spcAft>
                <a:spcPts val="0"/>
              </a:spcAft>
              <a:buClrTx/>
              <a:buSzTx/>
              <a:buFontTx/>
              <a:buNone/>
              <a:tabLst/>
              <a:defRPr/>
            </a:pPr>
            <a:r>
              <a:rPr lang="uk-UA" sz="1600" b="1" u="sng" dirty="0">
                <a:latin typeface="Times New Roman" panose="02020603050405020304" pitchFamily="18" charset="0"/>
                <a:ea typeface="Merriweather" pitchFamily="34" charset="-122"/>
                <a:cs typeface="Times New Roman" panose="02020603050405020304" pitchFamily="18" charset="0"/>
              </a:rPr>
              <a:t>забезпеченні права на апеляційний перегляд</a:t>
            </a:r>
            <a:endParaRPr kumimoji="0" lang="uk-UA" sz="1600" b="1" i="0" u="sng"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12" name="Text 6">
            <a:extLst>
              <a:ext uri="{FF2B5EF4-FFF2-40B4-BE49-F238E27FC236}">
                <a16:creationId xmlns:a16="http://schemas.microsoft.com/office/drawing/2014/main" id="{75C3632A-3317-411B-922F-877114DA9AB5}"/>
              </a:ext>
            </a:extLst>
          </p:cNvPr>
          <p:cNvSpPr/>
          <p:nvPr/>
        </p:nvSpPr>
        <p:spPr>
          <a:xfrm>
            <a:off x="1040882" y="4804626"/>
            <a:ext cx="4138079" cy="1748821"/>
          </a:xfrm>
          <a:prstGeom prst="rect">
            <a:avLst/>
          </a:prstGeom>
          <a:solidFill>
            <a:schemeClr val="bg1"/>
          </a:solidFill>
          <a:ln/>
        </p:spPr>
        <p:txBody>
          <a:bodyPr wrap="square" lIns="0" tIns="0" rIns="0" bIns="0" rtlCol="0" anchor="t"/>
          <a:lstStyle/>
          <a:p>
            <a:pPr lvl="0">
              <a:lnSpc>
                <a:spcPts val="2650"/>
              </a:lnSpc>
            </a:pPr>
            <a:r>
              <a:rPr lang="uk-UA" sz="1600" dirty="0">
                <a:latin typeface="Times New Roman" panose="02020603050405020304" pitchFamily="18" charset="0"/>
                <a:ea typeface="Merriweather" pitchFamily="34" charset="-122"/>
                <a:cs typeface="Times New Roman" panose="02020603050405020304" pitchFamily="18" charset="0"/>
              </a:rPr>
              <a:t>(обов’язок законодавця забезпечити право на апеляційний перегляд судових рішень, особливо в ситуаціях, де обмеження цього права може позбавити громадян ефективного захисту);</a:t>
            </a:r>
            <a:endParaRPr kumimoji="0" lang="uk-UA" sz="16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pic>
        <p:nvPicPr>
          <p:cNvPr id="13" name="Image 4" descr="preencoded.png">
            <a:extLst>
              <a:ext uri="{FF2B5EF4-FFF2-40B4-BE49-F238E27FC236}">
                <a16:creationId xmlns:a16="http://schemas.microsoft.com/office/drawing/2014/main" id="{E49F2EA3-8F83-4109-8C97-C4F21DAAF4DA}"/>
              </a:ext>
            </a:extLst>
          </p:cNvPr>
          <p:cNvPicPr>
            <a:picLocks noChangeAspect="1"/>
          </p:cNvPicPr>
          <p:nvPr/>
        </p:nvPicPr>
        <p:blipFill>
          <a:blip r:embed="rId5"/>
          <a:stretch>
            <a:fillRect/>
          </a:stretch>
        </p:blipFill>
        <p:spPr>
          <a:xfrm>
            <a:off x="6388574" y="3480343"/>
            <a:ext cx="533281" cy="533281"/>
          </a:xfrm>
          <a:prstGeom prst="rect">
            <a:avLst/>
          </a:prstGeom>
          <a:noFill/>
        </p:spPr>
      </p:pic>
      <p:sp>
        <p:nvSpPr>
          <p:cNvPr id="14" name="Text 7">
            <a:extLst>
              <a:ext uri="{FF2B5EF4-FFF2-40B4-BE49-F238E27FC236}">
                <a16:creationId xmlns:a16="http://schemas.microsoft.com/office/drawing/2014/main" id="{3001B302-38DE-4085-8359-2CF9A14C4706}"/>
              </a:ext>
            </a:extLst>
          </p:cNvPr>
          <p:cNvSpPr/>
          <p:nvPr/>
        </p:nvSpPr>
        <p:spPr>
          <a:xfrm>
            <a:off x="6388574" y="4081254"/>
            <a:ext cx="3796333" cy="666750"/>
          </a:xfrm>
          <a:prstGeom prst="rect">
            <a:avLst/>
          </a:prstGeom>
          <a:solidFill>
            <a:schemeClr val="bg1"/>
          </a:solidFill>
          <a:ln/>
        </p:spPr>
        <p:txBody>
          <a:bodyPr wrap="none" lIns="0" tIns="0" rIns="0" bIns="0" rtlCol="0" anchor="t"/>
          <a:lstStyle/>
          <a:p>
            <a:pPr lvl="0">
              <a:lnSpc>
                <a:spcPts val="2600"/>
              </a:lnSpc>
            </a:pPr>
            <a:r>
              <a:rPr lang="uk-UA" sz="1600" b="1" u="sng" dirty="0">
                <a:latin typeface="Times New Roman" panose="02020603050405020304" pitchFamily="18" charset="0"/>
                <a:ea typeface="Merriweather" pitchFamily="34" charset="-122"/>
                <a:cs typeface="Times New Roman" panose="02020603050405020304" pitchFamily="18" charset="0"/>
              </a:rPr>
              <a:t>обов’язку держави забезпечувати</a:t>
            </a:r>
          </a:p>
          <a:p>
            <a:pPr lvl="0">
              <a:lnSpc>
                <a:spcPts val="2600"/>
              </a:lnSpc>
            </a:pPr>
            <a:r>
              <a:rPr lang="uk-UA" sz="1600" b="1" u="sng" dirty="0">
                <a:latin typeface="Times New Roman" panose="02020603050405020304" pitchFamily="18" charset="0"/>
                <a:ea typeface="Merriweather" pitchFamily="34" charset="-122"/>
                <a:cs typeface="Times New Roman" panose="02020603050405020304" pitchFamily="18" charset="0"/>
              </a:rPr>
              <a:t> виконання судових рішень</a:t>
            </a:r>
            <a:endParaRPr kumimoji="0" lang="uk-UA" sz="1600" b="1" i="0" u="sng"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15" name="Text 8">
            <a:extLst>
              <a:ext uri="{FF2B5EF4-FFF2-40B4-BE49-F238E27FC236}">
                <a16:creationId xmlns:a16="http://schemas.microsoft.com/office/drawing/2014/main" id="{E0D83149-F573-4C88-B9F7-74CD4CB78A74}"/>
              </a:ext>
            </a:extLst>
          </p:cNvPr>
          <p:cNvSpPr/>
          <p:nvPr/>
        </p:nvSpPr>
        <p:spPr>
          <a:xfrm>
            <a:off x="6388574" y="4804626"/>
            <a:ext cx="5281338" cy="1739897"/>
          </a:xfrm>
          <a:prstGeom prst="rect">
            <a:avLst/>
          </a:prstGeom>
          <a:solidFill>
            <a:schemeClr val="bg1"/>
          </a:solidFill>
          <a:ln/>
        </p:spPr>
        <p:txBody>
          <a:bodyPr wrap="square" lIns="0" tIns="0" rIns="0" bIns="0" rtlCol="0" anchor="t"/>
          <a:lstStyle/>
          <a:p>
            <a:pPr lvl="0">
              <a:lnSpc>
                <a:spcPts val="2650"/>
              </a:lnSpc>
            </a:pPr>
            <a:r>
              <a:rPr lang="uk-UA" sz="1600" dirty="0">
                <a:latin typeface="Times New Roman" panose="02020603050405020304" pitchFamily="18" charset="0"/>
                <a:ea typeface="Merriweather" pitchFamily="34" charset="-122"/>
                <a:cs typeface="Times New Roman" panose="02020603050405020304" pitchFamily="18" charset="0"/>
              </a:rPr>
              <a:t>(держава зобов’язана створити механізми для ефективного виконання судових рішень, оскільки це безпосередньо пов’язано із забезпеченням прав особи на захист і відновлення порушених прав)</a:t>
            </a:r>
            <a:r>
              <a:rPr kumimoji="0" lang="uk-UA" sz="1600" b="0" i="0" u="none" strike="noStrike" kern="1200" cap="none" spc="0" normalizeH="0" baseline="0" noProof="0" dirty="0">
                <a:ln>
                  <a:noFill/>
                </a:ln>
                <a:effectLst/>
                <a:uLnTx/>
                <a:uFillTx/>
                <a:latin typeface="Times New Roman" panose="02020603050405020304" pitchFamily="18" charset="0"/>
                <a:ea typeface="Merriweather" pitchFamily="34" charset="-122"/>
                <a:cs typeface="Times New Roman" panose="02020603050405020304" pitchFamily="18" charset="0"/>
              </a:rPr>
              <a:t>.</a:t>
            </a:r>
            <a:endParaRPr kumimoji="0" lang="uk-UA" sz="16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2" name="Прямокутник 1"/>
          <p:cNvSpPr/>
          <p:nvPr/>
        </p:nvSpPr>
        <p:spPr>
          <a:xfrm>
            <a:off x="2020853" y="353936"/>
            <a:ext cx="7723573" cy="425758"/>
          </a:xfrm>
          <a:prstGeom prst="rect">
            <a:avLst/>
          </a:prstGeom>
          <a:solidFill>
            <a:schemeClr val="bg1"/>
          </a:solidFill>
        </p:spPr>
        <p:txBody>
          <a:bodyPr wrap="square">
            <a:spAutoFit/>
          </a:bodyPr>
          <a:lstStyle/>
          <a:p>
            <a:pPr>
              <a:lnSpc>
                <a:spcPts val="2600"/>
              </a:lnSpc>
            </a:pPr>
            <a:r>
              <a:rPr lang="uk-UA" sz="2400" b="1" dirty="0">
                <a:latin typeface="Times New Roman" panose="02020603050405020304" pitchFamily="18" charset="0"/>
                <a:ea typeface="Merriweather" pitchFamily="34" charset="-122"/>
                <a:cs typeface="Times New Roman" panose="02020603050405020304" pitchFamily="18" charset="0"/>
              </a:rPr>
              <a:t>Конституційний Суд України наголошує на:</a:t>
            </a:r>
          </a:p>
        </p:txBody>
      </p:sp>
    </p:spTree>
    <p:extLst>
      <p:ext uri="{BB962C8B-B14F-4D97-AF65-F5344CB8AC3E}">
        <p14:creationId xmlns:p14="http://schemas.microsoft.com/office/powerpoint/2010/main" val="3322786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9319" y="2473727"/>
            <a:ext cx="9473362" cy="1569660"/>
          </a:xfrm>
          <a:prstGeom prst="rect">
            <a:avLst/>
          </a:prstGeom>
          <a:noFill/>
        </p:spPr>
        <p:txBody>
          <a:bodyPr wrap="square" rtlCol="0">
            <a:spAutoFit/>
          </a:bodyPr>
          <a:lstStyle/>
          <a:p>
            <a:pPr marR="0" indent="0" algn="ctr" fontAlgn="auto">
              <a:lnSpc>
                <a:spcPct val="100000"/>
              </a:lnSpc>
              <a:spcBef>
                <a:spcPts val="0"/>
              </a:spcBef>
              <a:spcAft>
                <a:spcPts val="0"/>
              </a:spcAft>
              <a:buClrTx/>
              <a:buSzTx/>
              <a:buFontTx/>
              <a:buNone/>
              <a:tabLst/>
              <a:defRPr/>
            </a:pPr>
            <a:r>
              <a:rPr lang="uk-UA" sz="9600" b="1" dirty="0">
                <a:solidFill>
                  <a:schemeClr val="bg1"/>
                </a:solidFill>
                <a:latin typeface="Monotype Corsiva" panose="03010101010201010101" pitchFamily="66" charset="0"/>
                <a:cs typeface="Times New Roman" panose="02020603050405020304" pitchFamily="18" charset="0"/>
              </a:rPr>
              <a:t>Дякую за увагу!</a:t>
            </a:r>
          </a:p>
        </p:txBody>
      </p:sp>
    </p:spTree>
    <p:extLst>
      <p:ext uri="{BB962C8B-B14F-4D97-AF65-F5344CB8AC3E}">
        <p14:creationId xmlns:p14="http://schemas.microsoft.com/office/powerpoint/2010/main" val="890215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0">
            <a:extLst>
              <a:ext uri="{FF2B5EF4-FFF2-40B4-BE49-F238E27FC236}">
                <a16:creationId xmlns:a16="http://schemas.microsoft.com/office/drawing/2014/main" id="{8C226AE0-8F81-4E89-BD2B-C69F61453E88}"/>
              </a:ext>
            </a:extLst>
          </p:cNvPr>
          <p:cNvSpPr/>
          <p:nvPr/>
        </p:nvSpPr>
        <p:spPr>
          <a:xfrm>
            <a:off x="344959" y="273917"/>
            <a:ext cx="11546704" cy="530341"/>
          </a:xfrm>
          <a:prstGeom prst="rect">
            <a:avLst/>
          </a:prstGeom>
          <a:solidFill>
            <a:schemeClr val="bg1"/>
          </a:solidFill>
          <a:ln/>
        </p:spPr>
        <p:txBody>
          <a:bodyPr wrap="square" lIns="0" tIns="0" rIns="0" bIns="0" rtlCol="0" anchor="t"/>
          <a:lstStyle/>
          <a:p>
            <a:pPr marL="0" indent="0" algn="ctr">
              <a:buNone/>
            </a:pPr>
            <a:r>
              <a:rPr lang="uk-UA" sz="3200" b="1" dirty="0">
                <a:latin typeface="Times New Roman" panose="02020603050405020304" pitchFamily="18" charset="0"/>
                <a:ea typeface="Merriweather" pitchFamily="34" charset="-122"/>
                <a:cs typeface="Times New Roman" panose="02020603050405020304" pitchFamily="18" charset="0"/>
              </a:rPr>
              <a:t>Конституція України</a:t>
            </a:r>
            <a:endParaRPr lang="uk-UA" sz="3200" b="1" dirty="0">
              <a:latin typeface="Times New Roman" panose="02020603050405020304" pitchFamily="18" charset="0"/>
              <a:cs typeface="Times New Roman" panose="02020603050405020304" pitchFamily="18" charset="0"/>
            </a:endParaRPr>
          </a:p>
        </p:txBody>
      </p:sp>
      <p:sp>
        <p:nvSpPr>
          <p:cNvPr id="5" name="Text 1">
            <a:extLst>
              <a:ext uri="{FF2B5EF4-FFF2-40B4-BE49-F238E27FC236}">
                <a16:creationId xmlns:a16="http://schemas.microsoft.com/office/drawing/2014/main" id="{AAA9A975-A0D7-41C8-8394-4BC13A4FA8C2}"/>
              </a:ext>
            </a:extLst>
          </p:cNvPr>
          <p:cNvSpPr/>
          <p:nvPr/>
        </p:nvSpPr>
        <p:spPr>
          <a:xfrm>
            <a:off x="344960" y="1123146"/>
            <a:ext cx="3277433" cy="385524"/>
          </a:xfrm>
          <a:prstGeom prst="rect">
            <a:avLst/>
          </a:prstGeom>
          <a:solidFill>
            <a:schemeClr val="bg1"/>
          </a:solidFill>
          <a:ln/>
        </p:spPr>
        <p:txBody>
          <a:bodyPr wrap="none" lIns="0" tIns="0" rIns="0" bIns="0" rtlCol="0" anchor="t"/>
          <a:lstStyle/>
          <a:p>
            <a:pPr marL="0" indent="0">
              <a:lnSpc>
                <a:spcPts val="3000"/>
              </a:lnSpc>
              <a:buNone/>
            </a:pPr>
            <a:r>
              <a:rPr lang="uk-UA" sz="2400">
                <a:latin typeface="Merriweather" pitchFamily="34" charset="0"/>
              </a:rPr>
              <a:t>Стаття 64</a:t>
            </a:r>
            <a:endParaRPr lang="uk-UA" sz="2400"/>
          </a:p>
        </p:txBody>
      </p:sp>
      <p:sp>
        <p:nvSpPr>
          <p:cNvPr id="6" name="Text 2">
            <a:extLst>
              <a:ext uri="{FF2B5EF4-FFF2-40B4-BE49-F238E27FC236}">
                <a16:creationId xmlns:a16="http://schemas.microsoft.com/office/drawing/2014/main" id="{3C9480BA-5F75-4116-A45A-421B466675EE}"/>
              </a:ext>
            </a:extLst>
          </p:cNvPr>
          <p:cNvSpPr/>
          <p:nvPr/>
        </p:nvSpPr>
        <p:spPr>
          <a:xfrm>
            <a:off x="344959" y="1755487"/>
            <a:ext cx="8048996" cy="789622"/>
          </a:xfrm>
          <a:prstGeom prst="rect">
            <a:avLst/>
          </a:prstGeom>
          <a:solidFill>
            <a:schemeClr val="bg1"/>
          </a:solidFill>
          <a:ln/>
        </p:spPr>
        <p:txBody>
          <a:bodyPr wrap="square" lIns="0" tIns="0" rIns="0" bIns="0" rtlCol="0" anchor="t"/>
          <a:lstStyle/>
          <a:p>
            <a:pPr marL="342900" indent="-342900" algn="just">
              <a:lnSpc>
                <a:spcPts val="3100"/>
              </a:lnSpc>
              <a:buSzPct val="100000"/>
              <a:buChar char="•"/>
            </a:pPr>
            <a:r>
              <a:rPr lang="uk-UA" sz="2000" b="0" i="0" dirty="0">
                <a:effectLst/>
                <a:latin typeface="Times New Roman" panose="02020603050405020304" pitchFamily="18" charset="0"/>
              </a:rPr>
              <a:t>Конституційні права і свободи людини і громадянина не можуть бути обмежені, крім випадків, передбачених </a:t>
            </a:r>
            <a:r>
              <a:rPr lang="uk-UA" sz="2000" dirty="0">
                <a:latin typeface="Times New Roman" panose="02020603050405020304" pitchFamily="18" charset="0"/>
              </a:rPr>
              <a:t>Конституцією України.</a:t>
            </a:r>
          </a:p>
        </p:txBody>
      </p:sp>
      <p:sp>
        <p:nvSpPr>
          <p:cNvPr id="7" name="Text 3">
            <a:extLst>
              <a:ext uri="{FF2B5EF4-FFF2-40B4-BE49-F238E27FC236}">
                <a16:creationId xmlns:a16="http://schemas.microsoft.com/office/drawing/2014/main" id="{60807555-7129-46C9-9E96-69D018943093}"/>
              </a:ext>
            </a:extLst>
          </p:cNvPr>
          <p:cNvSpPr/>
          <p:nvPr/>
        </p:nvSpPr>
        <p:spPr>
          <a:xfrm>
            <a:off x="344959" y="2631430"/>
            <a:ext cx="8158961" cy="789622"/>
          </a:xfrm>
          <a:prstGeom prst="rect">
            <a:avLst/>
          </a:prstGeom>
          <a:solidFill>
            <a:schemeClr val="bg1"/>
          </a:solidFill>
          <a:ln/>
        </p:spPr>
        <p:txBody>
          <a:bodyPr wrap="square" lIns="0" tIns="0" rIns="0" bIns="0" rtlCol="0" anchor="t"/>
          <a:lstStyle/>
          <a:p>
            <a:pPr marL="342900" indent="-342900" algn="just">
              <a:lnSpc>
                <a:spcPts val="3100"/>
              </a:lnSpc>
              <a:buSzPct val="100000"/>
              <a:buChar char="•"/>
            </a:pPr>
            <a:r>
              <a:rPr lang="uk-UA" sz="2000" dirty="0">
                <a:latin typeface="Times New Roman" panose="02020603050405020304" pitchFamily="18" charset="0"/>
              </a:rPr>
              <a:t>В умовах воєнного або надзвичайного стану можуть встановлюватися окремі обмеження прав і свобод із зазначенням строку дії цих обмежень.</a:t>
            </a:r>
          </a:p>
        </p:txBody>
      </p:sp>
      <p:sp>
        <p:nvSpPr>
          <p:cNvPr id="8" name="Text 4">
            <a:extLst>
              <a:ext uri="{FF2B5EF4-FFF2-40B4-BE49-F238E27FC236}">
                <a16:creationId xmlns:a16="http://schemas.microsoft.com/office/drawing/2014/main" id="{171D9CCA-0F41-4DEF-BB45-AF8A29D38009}"/>
              </a:ext>
            </a:extLst>
          </p:cNvPr>
          <p:cNvSpPr/>
          <p:nvPr/>
        </p:nvSpPr>
        <p:spPr>
          <a:xfrm>
            <a:off x="344958" y="3507373"/>
            <a:ext cx="11546703" cy="456904"/>
          </a:xfrm>
          <a:prstGeom prst="rect">
            <a:avLst/>
          </a:prstGeom>
          <a:solidFill>
            <a:schemeClr val="bg1"/>
          </a:solidFill>
          <a:ln/>
        </p:spPr>
        <p:txBody>
          <a:bodyPr wrap="square" lIns="0" tIns="0" rIns="0" bIns="0" rtlCol="0" anchor="t"/>
          <a:lstStyle/>
          <a:p>
            <a:pPr marL="342900" indent="-342900" algn="just">
              <a:lnSpc>
                <a:spcPts val="3100"/>
              </a:lnSpc>
              <a:buSzPct val="100000"/>
              <a:buChar char="•"/>
            </a:pPr>
            <a:r>
              <a:rPr lang="uk-UA" sz="2000" b="0" i="0" dirty="0">
                <a:effectLst/>
                <a:latin typeface="Times New Roman" panose="02020603050405020304" pitchFamily="18" charset="0"/>
              </a:rPr>
              <a:t>Не можуть бути обмежені права і свободи, передбачені , зокрема, </a:t>
            </a:r>
            <a:r>
              <a:rPr lang="uk-UA" sz="2000" dirty="0">
                <a:latin typeface="Times New Roman" panose="02020603050405020304" pitchFamily="18" charset="0"/>
              </a:rPr>
              <a:t>статтею </a:t>
            </a:r>
            <a:r>
              <a:rPr lang="uk-UA" sz="2000" b="0" i="0" u="sng" dirty="0">
                <a:effectLst/>
                <a:latin typeface="Times New Roman" panose="02020603050405020304" pitchFamily="18" charset="0"/>
                <a:hlinkClick r:id="rId2">
                  <a:extLst>
                    <a:ext uri="{A12FA001-AC4F-418D-AE19-62706E023703}">
                      <ahyp:hlinkClr xmlns:ahyp="http://schemas.microsoft.com/office/drawing/2018/hyperlinkcolor" xmlns="" val="tx"/>
                    </a:ext>
                  </a:extLst>
                </a:hlinkClick>
              </a:rPr>
              <a:t>55</a:t>
            </a:r>
            <a:r>
              <a:rPr lang="uk-UA" sz="2000" b="0" i="0" dirty="0">
                <a:effectLst/>
                <a:latin typeface="Times New Roman" panose="02020603050405020304" pitchFamily="18" charset="0"/>
              </a:rPr>
              <a:t>,  Конституції України.</a:t>
            </a:r>
            <a:endParaRPr lang="uk-UA" sz="1900" dirty="0"/>
          </a:p>
        </p:txBody>
      </p:sp>
      <p:pic>
        <p:nvPicPr>
          <p:cNvPr id="2" name="Рисунок 1">
            <a:extLst>
              <a:ext uri="{FF2B5EF4-FFF2-40B4-BE49-F238E27FC236}">
                <a16:creationId xmlns:a16="http://schemas.microsoft.com/office/drawing/2014/main" id="{73D1DDD7-C0B9-4382-A097-FED006D3A05C}"/>
              </a:ext>
            </a:extLst>
          </p:cNvPr>
          <p:cNvPicPr>
            <a:picLocks noChangeAspect="1"/>
          </p:cNvPicPr>
          <p:nvPr/>
        </p:nvPicPr>
        <p:blipFill>
          <a:blip r:embed="rId3"/>
          <a:stretch>
            <a:fillRect/>
          </a:stretch>
        </p:blipFill>
        <p:spPr>
          <a:xfrm>
            <a:off x="8672213" y="1024266"/>
            <a:ext cx="3219450" cy="2381250"/>
          </a:xfrm>
          <a:prstGeom prst="rect">
            <a:avLst/>
          </a:prstGeom>
          <a:solidFill>
            <a:schemeClr val="bg1"/>
          </a:solidFill>
        </p:spPr>
      </p:pic>
      <p:pic>
        <p:nvPicPr>
          <p:cNvPr id="3" name="Рисунок 2">
            <a:extLst>
              <a:ext uri="{FF2B5EF4-FFF2-40B4-BE49-F238E27FC236}">
                <a16:creationId xmlns:a16="http://schemas.microsoft.com/office/drawing/2014/main" id="{BAD55D48-2556-4825-A2C5-0D8A4194185C}"/>
              </a:ext>
            </a:extLst>
          </p:cNvPr>
          <p:cNvPicPr>
            <a:picLocks noChangeAspect="1"/>
          </p:cNvPicPr>
          <p:nvPr/>
        </p:nvPicPr>
        <p:blipFill>
          <a:blip r:embed="rId4"/>
          <a:stretch>
            <a:fillRect/>
          </a:stretch>
        </p:blipFill>
        <p:spPr>
          <a:xfrm>
            <a:off x="300337" y="4050598"/>
            <a:ext cx="1732414" cy="2598620"/>
          </a:xfrm>
          <a:prstGeom prst="rect">
            <a:avLst/>
          </a:prstGeom>
          <a:solidFill>
            <a:schemeClr val="bg1"/>
          </a:solidFill>
        </p:spPr>
      </p:pic>
      <p:pic>
        <p:nvPicPr>
          <p:cNvPr id="15" name="Image 1" descr="preencoded.png">
            <a:extLst>
              <a:ext uri="{FF2B5EF4-FFF2-40B4-BE49-F238E27FC236}">
                <a16:creationId xmlns:a16="http://schemas.microsoft.com/office/drawing/2014/main" id="{31FC815F-B0BC-4743-9DE2-C83390B753F5}"/>
              </a:ext>
            </a:extLst>
          </p:cNvPr>
          <p:cNvPicPr>
            <a:picLocks noChangeAspect="1"/>
          </p:cNvPicPr>
          <p:nvPr/>
        </p:nvPicPr>
        <p:blipFill>
          <a:blip r:embed="rId5"/>
          <a:stretch>
            <a:fillRect/>
          </a:stretch>
        </p:blipFill>
        <p:spPr>
          <a:xfrm>
            <a:off x="2391684" y="4618675"/>
            <a:ext cx="417671" cy="417671"/>
          </a:xfrm>
          <a:prstGeom prst="rect">
            <a:avLst/>
          </a:prstGeom>
          <a:noFill/>
        </p:spPr>
      </p:pic>
      <p:sp>
        <p:nvSpPr>
          <p:cNvPr id="18" name="Text 4">
            <a:extLst>
              <a:ext uri="{FF2B5EF4-FFF2-40B4-BE49-F238E27FC236}">
                <a16:creationId xmlns:a16="http://schemas.microsoft.com/office/drawing/2014/main" id="{C1D8A017-CAB1-463E-9CED-0974235B28EA}"/>
              </a:ext>
            </a:extLst>
          </p:cNvPr>
          <p:cNvSpPr/>
          <p:nvPr/>
        </p:nvSpPr>
        <p:spPr>
          <a:xfrm>
            <a:off x="2893152" y="4579442"/>
            <a:ext cx="8998510" cy="456904"/>
          </a:xfrm>
          <a:prstGeom prst="rect">
            <a:avLst/>
          </a:prstGeom>
          <a:solidFill>
            <a:schemeClr val="bg1"/>
          </a:solidFill>
          <a:ln/>
        </p:spPr>
        <p:txBody>
          <a:bodyPr wrap="square" lIns="0" tIns="0" rIns="0" bIns="0" rtlCol="0" anchor="t"/>
          <a:lstStyle/>
          <a:p>
            <a:pPr algn="just">
              <a:lnSpc>
                <a:spcPts val="3100"/>
              </a:lnSpc>
              <a:buSzPct val="100000"/>
            </a:pPr>
            <a:r>
              <a:rPr lang="uk-UA" sz="2000" b="0" i="0" dirty="0">
                <a:effectLst/>
                <a:latin typeface="Times New Roman" panose="02020603050405020304" pitchFamily="18" charset="0"/>
              </a:rPr>
              <a:t>Права і свободи людини і громадянина захищаються судом.</a:t>
            </a:r>
            <a:endParaRPr lang="uk-UA" sz="1900" dirty="0"/>
          </a:p>
        </p:txBody>
      </p:sp>
      <p:sp>
        <p:nvSpPr>
          <p:cNvPr id="19" name="Text 4">
            <a:extLst>
              <a:ext uri="{FF2B5EF4-FFF2-40B4-BE49-F238E27FC236}">
                <a16:creationId xmlns:a16="http://schemas.microsoft.com/office/drawing/2014/main" id="{034A9D88-7F6A-46EF-89FC-5AF164C361A5}"/>
              </a:ext>
            </a:extLst>
          </p:cNvPr>
          <p:cNvSpPr/>
          <p:nvPr/>
        </p:nvSpPr>
        <p:spPr>
          <a:xfrm>
            <a:off x="2893152" y="5221275"/>
            <a:ext cx="8998509" cy="1187846"/>
          </a:xfrm>
          <a:prstGeom prst="rect">
            <a:avLst/>
          </a:prstGeom>
          <a:solidFill>
            <a:schemeClr val="bg1"/>
          </a:solidFill>
          <a:ln/>
        </p:spPr>
        <p:txBody>
          <a:bodyPr wrap="square" lIns="0" tIns="0" rIns="0" bIns="0" rtlCol="0" anchor="t"/>
          <a:lstStyle/>
          <a:p>
            <a:pPr algn="just">
              <a:lnSpc>
                <a:spcPts val="3100"/>
              </a:lnSpc>
              <a:buSzPct val="100000"/>
            </a:pPr>
            <a:r>
              <a:rPr lang="uk-UA" sz="2000" b="0" i="0" dirty="0">
                <a:effectLst/>
                <a:latin typeface="Times New Roman" panose="02020603050405020304" pitchFamily="18" charset="0"/>
              </a:rPr>
              <a:t>Кожному гарантується право на оскарження в суді рішень, дій чи бездіяльності органів державної влади, органів місцевого самоврядування, посадових і службових осіб.</a:t>
            </a:r>
            <a:endParaRPr lang="uk-UA" sz="1900" dirty="0"/>
          </a:p>
        </p:txBody>
      </p:sp>
      <p:cxnSp>
        <p:nvCxnSpPr>
          <p:cNvPr id="21" name="Прямая со стрелкой 20">
            <a:extLst>
              <a:ext uri="{FF2B5EF4-FFF2-40B4-BE49-F238E27FC236}">
                <a16:creationId xmlns:a16="http://schemas.microsoft.com/office/drawing/2014/main" id="{B398CFC5-DBDA-4283-9C89-1CFE479D6C45}"/>
              </a:ext>
            </a:extLst>
          </p:cNvPr>
          <p:cNvCxnSpPr>
            <a:cxnSpLocks/>
          </p:cNvCxnSpPr>
          <p:nvPr/>
        </p:nvCxnSpPr>
        <p:spPr>
          <a:xfrm>
            <a:off x="8868074" y="3888868"/>
            <a:ext cx="0" cy="545163"/>
          </a:xfrm>
          <a:prstGeom prst="straightConnector1">
            <a:avLst/>
          </a:prstGeom>
          <a:ln w="85725">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24" name="Image 2" descr="preencoded.png">
            <a:extLst>
              <a:ext uri="{FF2B5EF4-FFF2-40B4-BE49-F238E27FC236}">
                <a16:creationId xmlns:a16="http://schemas.microsoft.com/office/drawing/2014/main" id="{888C96B9-CBCA-4B0D-A2F9-6BA7EEC01367}"/>
              </a:ext>
            </a:extLst>
          </p:cNvPr>
          <p:cNvPicPr>
            <a:picLocks noChangeAspect="1"/>
          </p:cNvPicPr>
          <p:nvPr/>
        </p:nvPicPr>
        <p:blipFill>
          <a:blip r:embed="rId6"/>
          <a:stretch>
            <a:fillRect/>
          </a:stretch>
        </p:blipFill>
        <p:spPr>
          <a:xfrm>
            <a:off x="2391684" y="5620404"/>
            <a:ext cx="417671" cy="417671"/>
          </a:xfrm>
          <a:prstGeom prst="rect">
            <a:avLst/>
          </a:prstGeom>
          <a:noFill/>
        </p:spPr>
      </p:pic>
    </p:spTree>
    <p:extLst>
      <p:ext uri="{BB962C8B-B14F-4D97-AF65-F5344CB8AC3E}">
        <p14:creationId xmlns:p14="http://schemas.microsoft.com/office/powerpoint/2010/main" val="1190136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5">
            <a:extLst>
              <a:ext uri="{FF2B5EF4-FFF2-40B4-BE49-F238E27FC236}">
                <a16:creationId xmlns:a16="http://schemas.microsoft.com/office/drawing/2014/main" id="{290400F8-98F1-4489-A223-EB2E2BF6E696}"/>
              </a:ext>
            </a:extLst>
          </p:cNvPr>
          <p:cNvSpPr/>
          <p:nvPr/>
        </p:nvSpPr>
        <p:spPr>
          <a:xfrm>
            <a:off x="321727" y="483354"/>
            <a:ext cx="11506317" cy="830997"/>
          </a:xfrm>
          <a:prstGeom prst="rect">
            <a:avLst/>
          </a:prstGeom>
          <a:solidFill>
            <a:schemeClr val="bg1"/>
          </a:solidFill>
          <a:ln w="38100">
            <a:noFill/>
          </a:ln>
        </p:spPr>
        <p:txBody>
          <a:bodyPr wrap="square">
            <a:spAutoFit/>
          </a:bodyPr>
          <a:lstStyle/>
          <a:p>
            <a:pPr algn="ctr">
              <a:defRPr/>
            </a:pPr>
            <a:r>
              <a:rPr lang="uk-UA" sz="2400" b="1" dirty="0">
                <a:latin typeface="Times New Roman" panose="02020603050405020304" pitchFamily="18" charset="0"/>
                <a:cs typeface="Times New Roman" panose="02020603050405020304" pitchFamily="18" charset="0"/>
              </a:rPr>
              <a:t>Закон України „Про правовий режим воєнного стану“ </a:t>
            </a:r>
          </a:p>
          <a:p>
            <a:pPr algn="ctr">
              <a:defRPr/>
            </a:pPr>
            <a:r>
              <a:rPr lang="uk-UA" sz="2400" b="1" dirty="0">
                <a:latin typeface="Times New Roman" panose="02020603050405020304" pitchFamily="18" charset="0"/>
                <a:cs typeface="Times New Roman" panose="02020603050405020304" pitchFamily="18" charset="0"/>
              </a:rPr>
              <a:t>від 12 травня 2015 року № 389-VIII  </a:t>
            </a:r>
          </a:p>
        </p:txBody>
      </p:sp>
      <p:sp>
        <p:nvSpPr>
          <p:cNvPr id="5" name="Прямокутник 7">
            <a:extLst>
              <a:ext uri="{FF2B5EF4-FFF2-40B4-BE49-F238E27FC236}">
                <a16:creationId xmlns:a16="http://schemas.microsoft.com/office/drawing/2014/main" id="{36FDC507-A00C-43FA-B0AE-49FFF17AB478}"/>
              </a:ext>
            </a:extLst>
          </p:cNvPr>
          <p:cNvSpPr/>
          <p:nvPr/>
        </p:nvSpPr>
        <p:spPr>
          <a:xfrm>
            <a:off x="321726" y="1598041"/>
            <a:ext cx="11527431" cy="1569660"/>
          </a:xfrm>
          <a:prstGeom prst="rect">
            <a:avLst/>
          </a:prstGeom>
          <a:solidFill>
            <a:schemeClr val="bg1"/>
          </a:solidFill>
          <a:ln w="38100">
            <a:noFill/>
          </a:ln>
        </p:spPr>
        <p:txBody>
          <a:bodyPr wrap="square" numCol="1" spcCol="720000">
            <a:spAutoFit/>
          </a:bodyPr>
          <a:lstStyle/>
          <a:p>
            <a:pPr indent="449263" algn="just">
              <a:tabLst>
                <a:tab pos="812800" algn="l"/>
              </a:tabLst>
              <a:defRPr/>
            </a:pPr>
            <a:r>
              <a:rPr lang="uk-UA" sz="2400" b="1" dirty="0">
                <a:latin typeface="Times New Roman" panose="02020603050405020304" pitchFamily="18" charset="0"/>
                <a:cs typeface="Times New Roman" panose="02020603050405020304" pitchFamily="18" charset="0"/>
              </a:rPr>
              <a:t>Стаття 10. Неприпустимість припинення повноважень органів державної влади, інших державних органів в умовах воєнного стану</a:t>
            </a:r>
          </a:p>
          <a:p>
            <a:pPr indent="449263" algn="just">
              <a:tabLst>
                <a:tab pos="812800" algn="l"/>
              </a:tabLst>
              <a:defRPr/>
            </a:pPr>
            <a:r>
              <a:rPr lang="uk-UA" sz="2400" dirty="0">
                <a:latin typeface="Times New Roman" panose="02020603050405020304" pitchFamily="18" charset="0"/>
                <a:cs typeface="Times New Roman" panose="02020603050405020304" pitchFamily="18" charset="0"/>
              </a:rPr>
              <a:t>1. </a:t>
            </a:r>
            <a:r>
              <a:rPr lang="uk-UA" sz="2400" b="1" dirty="0">
                <a:latin typeface="Times New Roman" panose="02020603050405020304" pitchFamily="18" charset="0"/>
                <a:cs typeface="Times New Roman" panose="02020603050405020304" pitchFamily="18" charset="0"/>
              </a:rPr>
              <a:t>У період воєнного стану не можуть бути припинені повноваження</a:t>
            </a:r>
            <a:r>
              <a:rPr lang="uk-UA" sz="2400" dirty="0">
                <a:latin typeface="Times New Roman" panose="02020603050405020304" pitchFamily="18" charset="0"/>
                <a:cs typeface="Times New Roman" panose="02020603050405020304" pitchFamily="18" charset="0"/>
              </a:rPr>
              <a:t> … </a:t>
            </a:r>
            <a:r>
              <a:rPr lang="uk-UA" sz="2400" b="1" dirty="0">
                <a:latin typeface="Times New Roman" panose="02020603050405020304" pitchFamily="18" charset="0"/>
                <a:cs typeface="Times New Roman" panose="02020603050405020304" pitchFamily="18" charset="0"/>
              </a:rPr>
              <a:t>судів …</a:t>
            </a:r>
            <a:endParaRPr lang="uk-UA" sz="2800" dirty="0">
              <a:latin typeface="Times New Roman" panose="02020603050405020304" pitchFamily="18" charset="0"/>
              <a:cs typeface="Times New Roman" panose="02020603050405020304" pitchFamily="18" charset="0"/>
            </a:endParaRPr>
          </a:p>
        </p:txBody>
      </p:sp>
      <p:sp>
        <p:nvSpPr>
          <p:cNvPr id="7" name="Прямокутник 7">
            <a:extLst>
              <a:ext uri="{FF2B5EF4-FFF2-40B4-BE49-F238E27FC236}">
                <a16:creationId xmlns:a16="http://schemas.microsoft.com/office/drawing/2014/main" id="{3C609CD1-50B5-41AE-886D-A104E9A1A4F6}"/>
              </a:ext>
            </a:extLst>
          </p:cNvPr>
          <p:cNvSpPr/>
          <p:nvPr/>
        </p:nvSpPr>
        <p:spPr>
          <a:xfrm>
            <a:off x="321727" y="3082060"/>
            <a:ext cx="8504773" cy="3416320"/>
          </a:xfrm>
          <a:prstGeom prst="rect">
            <a:avLst/>
          </a:prstGeom>
          <a:solidFill>
            <a:schemeClr val="bg1"/>
          </a:solidFill>
          <a:ln w="38100">
            <a:noFill/>
          </a:ln>
        </p:spPr>
        <p:txBody>
          <a:bodyPr wrap="square" numCol="1" spcCol="720000">
            <a:spAutoFit/>
          </a:bodyPr>
          <a:lstStyle/>
          <a:p>
            <a:pPr indent="449263" algn="just">
              <a:tabLst>
                <a:tab pos="812800" algn="l"/>
              </a:tabLst>
              <a:defRPr/>
            </a:pPr>
            <a:r>
              <a:rPr lang="uk-UA" sz="2400" b="1" dirty="0">
                <a:latin typeface="Times New Roman" panose="02020603050405020304" pitchFamily="18" charset="0"/>
                <a:cs typeface="Times New Roman" panose="02020603050405020304" pitchFamily="18" charset="0"/>
              </a:rPr>
              <a:t>Стаття 12-2.</a:t>
            </a:r>
            <a:r>
              <a:rPr lang="uk-UA" sz="2400" dirty="0">
                <a:latin typeface="Times New Roman" panose="02020603050405020304" pitchFamily="18" charset="0"/>
                <a:cs typeface="Times New Roman" panose="02020603050405020304" pitchFamily="18" charset="0"/>
              </a:rPr>
              <a:t> </a:t>
            </a:r>
            <a:r>
              <a:rPr lang="uk-UA" sz="2400" b="1" dirty="0">
                <a:latin typeface="Times New Roman" panose="02020603050405020304" pitchFamily="18" charset="0"/>
                <a:cs typeface="Times New Roman" panose="02020603050405020304" pitchFamily="18" charset="0"/>
              </a:rPr>
              <a:t>Діяльність судів, органів та установ системи правосуддя в умовах воєнного стану</a:t>
            </a:r>
            <a:endParaRPr lang="uk-UA" sz="2400" dirty="0">
              <a:latin typeface="Times New Roman" panose="02020603050405020304" pitchFamily="18" charset="0"/>
              <a:cs typeface="Times New Roman" panose="02020603050405020304" pitchFamily="18" charset="0"/>
            </a:endParaRPr>
          </a:p>
          <a:p>
            <a:pPr indent="449263" algn="just">
              <a:tabLst>
                <a:tab pos="812800" algn="l"/>
              </a:tabLst>
              <a:defRPr/>
            </a:pPr>
            <a:r>
              <a:rPr lang="uk-UA" sz="2400" dirty="0">
                <a:latin typeface="Times New Roman" panose="02020603050405020304" pitchFamily="18" charset="0"/>
                <a:cs typeface="Times New Roman" panose="02020603050405020304" pitchFamily="18" charset="0"/>
              </a:rPr>
              <a:t>1. В умовах правового режиму воєнного стану </a:t>
            </a:r>
            <a:r>
              <a:rPr lang="uk-UA" sz="2400" b="1" dirty="0">
                <a:latin typeface="Times New Roman" panose="02020603050405020304" pitchFamily="18" charset="0"/>
                <a:cs typeface="Times New Roman" panose="02020603050405020304" pitchFamily="18" charset="0"/>
              </a:rPr>
              <a:t>суди, органи та установи системи правосуддя діють виключно на підставі, в межах повноважень та в спосіб, визначені Конституцією України та законами України</a:t>
            </a:r>
            <a:r>
              <a:rPr lang="uk-UA" sz="2400" dirty="0">
                <a:latin typeface="Times New Roman" panose="02020603050405020304" pitchFamily="18" charset="0"/>
                <a:cs typeface="Times New Roman" panose="02020603050405020304" pitchFamily="18" charset="0"/>
              </a:rPr>
              <a:t>.</a:t>
            </a:r>
          </a:p>
          <a:p>
            <a:pPr indent="449263" algn="just">
              <a:tabLst>
                <a:tab pos="812800" algn="l"/>
              </a:tabLst>
              <a:defRPr/>
            </a:pPr>
            <a:r>
              <a:rPr lang="uk-UA" sz="2400" dirty="0">
                <a:latin typeface="Times New Roman" panose="02020603050405020304" pitchFamily="18" charset="0"/>
                <a:cs typeface="Times New Roman" panose="02020603050405020304" pitchFamily="18" charset="0"/>
              </a:rPr>
              <a:t>2. </a:t>
            </a:r>
            <a:r>
              <a:rPr lang="uk-UA" sz="2400" b="1" dirty="0">
                <a:latin typeface="Times New Roman" panose="02020603050405020304" pitchFamily="18" charset="0"/>
                <a:cs typeface="Times New Roman" panose="02020603050405020304" pitchFamily="18" charset="0"/>
              </a:rPr>
              <a:t>Повноваження судів, органів та установ системи правосуддя, передбачені Конституцією України, в умовах правового режиму воєнного стану не можуть бути обмежені</a:t>
            </a:r>
            <a:r>
              <a:rPr lang="uk-UA" sz="2400" dirty="0">
                <a:latin typeface="Times New Roman" panose="02020603050405020304" pitchFamily="18" charset="0"/>
                <a:cs typeface="Times New Roman" panose="02020603050405020304" pitchFamily="18" charset="0"/>
              </a:rPr>
              <a:t>.</a:t>
            </a:r>
          </a:p>
        </p:txBody>
      </p:sp>
      <p:pic>
        <p:nvPicPr>
          <p:cNvPr id="2" name="Рисунок 1"/>
          <p:cNvPicPr>
            <a:picLocks noChangeAspect="1"/>
          </p:cNvPicPr>
          <p:nvPr/>
        </p:nvPicPr>
        <p:blipFill rotWithShape="1">
          <a:blip r:embed="rId2"/>
          <a:srcRect l="4724" r="8661"/>
          <a:stretch/>
        </p:blipFill>
        <p:spPr>
          <a:xfrm>
            <a:off x="9173686" y="3587831"/>
            <a:ext cx="2654358" cy="2404777"/>
          </a:xfrm>
          <a:prstGeom prst="rect">
            <a:avLst/>
          </a:prstGeom>
          <a:solidFill>
            <a:schemeClr val="bg1"/>
          </a:solidFill>
        </p:spPr>
      </p:pic>
    </p:spTree>
    <p:extLst>
      <p:ext uri="{BB962C8B-B14F-4D97-AF65-F5344CB8AC3E}">
        <p14:creationId xmlns:p14="http://schemas.microsoft.com/office/powerpoint/2010/main" val="3898569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0">
            <a:extLst>
              <a:ext uri="{FF2B5EF4-FFF2-40B4-BE49-F238E27FC236}">
                <a16:creationId xmlns:a16="http://schemas.microsoft.com/office/drawing/2014/main" id="{BE396CC5-4845-46E5-A55D-12DE59BBAA81}"/>
              </a:ext>
            </a:extLst>
          </p:cNvPr>
          <p:cNvSpPr/>
          <p:nvPr/>
        </p:nvSpPr>
        <p:spPr>
          <a:xfrm>
            <a:off x="355601" y="593426"/>
            <a:ext cx="7262505" cy="629722"/>
          </a:xfrm>
          <a:prstGeom prst="rect">
            <a:avLst/>
          </a:prstGeom>
          <a:solidFill>
            <a:schemeClr val="bg1"/>
          </a:solidFill>
          <a:ln/>
        </p:spPr>
        <p:txBody>
          <a:bodyPr wrap="square" lIns="0" tIns="0" rIns="0" bIns="0" rtlCol="0" anchor="t"/>
          <a:lstStyle/>
          <a:p>
            <a:pPr marL="0" marR="0" lvl="0" indent="0" algn="l" defTabSz="914400" rtl="0" eaLnBrk="1" fontAlgn="auto" latinLnBrk="0" hangingPunct="1">
              <a:lnSpc>
                <a:spcPts val="4450"/>
              </a:lnSpc>
              <a:spcBef>
                <a:spcPts val="0"/>
              </a:spcBef>
              <a:spcAft>
                <a:spcPts val="0"/>
              </a:spcAft>
              <a:buClrTx/>
              <a:buSzTx/>
              <a:buFontTx/>
              <a:buNone/>
              <a:tabLst/>
              <a:defRPr/>
            </a:pPr>
            <a:r>
              <a:rPr kumimoji="0" lang="en-US" sz="2100" b="1" i="0" u="none" strike="noStrike" kern="1200" cap="none" spc="-30" normalizeH="0" noProof="0" dirty="0">
                <a:ln>
                  <a:noFill/>
                </a:ln>
                <a:effectLst/>
                <a:uLnTx/>
                <a:uFillTx/>
                <a:latin typeface="Times New Roman" panose="02020603050405020304" pitchFamily="18" charset="0"/>
                <a:ea typeface="Merriweather" pitchFamily="34" charset="-122"/>
                <a:cs typeface="Times New Roman" panose="02020603050405020304" pitchFamily="18" charset="0"/>
              </a:rPr>
              <a:t>Особливості здійснення правосуддя в умовах воєнного стану</a:t>
            </a:r>
            <a:endParaRPr kumimoji="0" lang="en-US" sz="2100" b="1" i="0" u="none" strike="noStrike" kern="1200" cap="none" spc="-30" normalizeH="0" noProof="0" dirty="0">
              <a:ln>
                <a:noFill/>
              </a:ln>
              <a:effectLst/>
              <a:uLnTx/>
              <a:uFillTx/>
              <a:latin typeface="Times New Roman" panose="02020603050405020304" pitchFamily="18" charset="0"/>
              <a:cs typeface="Times New Roman" panose="02020603050405020304" pitchFamily="18" charset="0"/>
            </a:endParaRPr>
          </a:p>
        </p:txBody>
      </p:sp>
      <p:sp>
        <p:nvSpPr>
          <p:cNvPr id="5" name="Shape 1">
            <a:extLst>
              <a:ext uri="{FF2B5EF4-FFF2-40B4-BE49-F238E27FC236}">
                <a16:creationId xmlns:a16="http://schemas.microsoft.com/office/drawing/2014/main" id="{7A8BFC9E-2F00-46F3-A94F-D35988BEC454}"/>
              </a:ext>
            </a:extLst>
          </p:cNvPr>
          <p:cNvSpPr/>
          <p:nvPr/>
        </p:nvSpPr>
        <p:spPr>
          <a:xfrm>
            <a:off x="489595" y="1223148"/>
            <a:ext cx="45719" cy="4710364"/>
          </a:xfrm>
          <a:prstGeom prst="roundRect">
            <a:avLst>
              <a:gd name="adj" fmla="val 334191"/>
            </a:avLst>
          </a:prstGeom>
          <a:solidFill>
            <a:schemeClr val="bg1"/>
          </a:solidFill>
          <a:ln/>
        </p:spPr>
      </p:sp>
      <p:sp>
        <p:nvSpPr>
          <p:cNvPr id="6" name="Shape 2">
            <a:extLst>
              <a:ext uri="{FF2B5EF4-FFF2-40B4-BE49-F238E27FC236}">
                <a16:creationId xmlns:a16="http://schemas.microsoft.com/office/drawing/2014/main" id="{00004161-2067-4966-AFDA-856F27D517DC}"/>
              </a:ext>
            </a:extLst>
          </p:cNvPr>
          <p:cNvSpPr/>
          <p:nvPr/>
        </p:nvSpPr>
        <p:spPr>
          <a:xfrm>
            <a:off x="682775" y="2176136"/>
            <a:ext cx="636627" cy="22860"/>
          </a:xfrm>
          <a:prstGeom prst="roundRect">
            <a:avLst>
              <a:gd name="adj" fmla="val 334191"/>
            </a:avLst>
          </a:prstGeom>
          <a:solidFill>
            <a:schemeClr val="bg1"/>
          </a:solidFill>
          <a:ln/>
        </p:spPr>
      </p:sp>
      <p:sp>
        <p:nvSpPr>
          <p:cNvPr id="7" name="Shape 3">
            <a:extLst>
              <a:ext uri="{FF2B5EF4-FFF2-40B4-BE49-F238E27FC236}">
                <a16:creationId xmlns:a16="http://schemas.microsoft.com/office/drawing/2014/main" id="{6A31A5EB-EEE3-4D54-9DF6-C248401DFD2B}"/>
              </a:ext>
            </a:extLst>
          </p:cNvPr>
          <p:cNvSpPr/>
          <p:nvPr/>
        </p:nvSpPr>
        <p:spPr>
          <a:xfrm>
            <a:off x="296417" y="1983017"/>
            <a:ext cx="409218" cy="409218"/>
          </a:xfrm>
          <a:prstGeom prst="roundRect">
            <a:avLst>
              <a:gd name="adj" fmla="val 18669"/>
            </a:avLst>
          </a:prstGeom>
          <a:solidFill>
            <a:schemeClr val="bg1"/>
          </a:solidFill>
          <a:ln w="7620">
            <a:solidFill>
              <a:srgbClr val="194A99"/>
            </a:solidFill>
            <a:prstDash val="solid"/>
          </a:ln>
        </p:spPr>
      </p:sp>
      <p:sp>
        <p:nvSpPr>
          <p:cNvPr id="8" name="Text 4">
            <a:extLst>
              <a:ext uri="{FF2B5EF4-FFF2-40B4-BE49-F238E27FC236}">
                <a16:creationId xmlns:a16="http://schemas.microsoft.com/office/drawing/2014/main" id="{46B91A5D-D0E6-4F19-A303-8FB62335190B}"/>
              </a:ext>
            </a:extLst>
          </p:cNvPr>
          <p:cNvSpPr/>
          <p:nvPr/>
        </p:nvSpPr>
        <p:spPr>
          <a:xfrm>
            <a:off x="440959" y="2051121"/>
            <a:ext cx="120134" cy="272891"/>
          </a:xfrm>
          <a:prstGeom prst="rect">
            <a:avLst/>
          </a:prstGeom>
          <a:solidFill>
            <a:schemeClr val="bg1"/>
          </a:solidFill>
          <a:ln/>
        </p:spPr>
        <p:txBody>
          <a:bodyPr wrap="none" lIns="0" tIns="0" rIns="0" bIns="0" rtlCol="0" anchor="t"/>
          <a:lstStyle/>
          <a:p>
            <a:pPr marL="0" marR="0" lvl="0" indent="0" algn="ctr" defTabSz="914400" rtl="0" eaLnBrk="1" fontAlgn="auto" latinLnBrk="0" hangingPunct="1">
              <a:lnSpc>
                <a:spcPts val="2100"/>
              </a:lnSpc>
              <a:spcBef>
                <a:spcPts val="0"/>
              </a:spcBef>
              <a:spcAft>
                <a:spcPts val="0"/>
              </a:spcAft>
              <a:buClrTx/>
              <a:buSzTx/>
              <a:buFontTx/>
              <a:buNone/>
              <a:tabLst/>
              <a:defRPr/>
            </a:pPr>
            <a:r>
              <a:rPr kumimoji="0" lang="uk-UA" sz="1600" b="0" i="0" u="none" strike="noStrike" kern="1200" cap="none" spc="0" normalizeH="0" baseline="0" dirty="0">
                <a:ln>
                  <a:noFill/>
                </a:ln>
                <a:effectLst/>
                <a:uLnTx/>
                <a:uFillTx/>
                <a:latin typeface="Times New Roman" panose="02020603050405020304" pitchFamily="18" charset="0"/>
                <a:ea typeface="Merriweather" pitchFamily="34" charset="-122"/>
                <a:cs typeface="Times New Roman" panose="02020603050405020304" pitchFamily="18" charset="0"/>
              </a:rPr>
              <a:t>1</a:t>
            </a:r>
            <a:endParaRPr kumimoji="0" lang="uk-UA" sz="1600" b="0" i="0" u="none" strike="noStrike" kern="1200" cap="none" spc="0" normalizeH="0" baseline="0" dirty="0">
              <a:ln>
                <a:noFill/>
              </a:ln>
              <a:effectLst/>
              <a:uLnTx/>
              <a:uFillTx/>
              <a:latin typeface="Times New Roman" panose="02020603050405020304" pitchFamily="18" charset="0"/>
              <a:cs typeface="Times New Roman" panose="02020603050405020304" pitchFamily="18" charset="0"/>
            </a:endParaRPr>
          </a:p>
        </p:txBody>
      </p:sp>
      <p:sp>
        <p:nvSpPr>
          <p:cNvPr id="9" name="Text 5">
            <a:extLst>
              <a:ext uri="{FF2B5EF4-FFF2-40B4-BE49-F238E27FC236}">
                <a16:creationId xmlns:a16="http://schemas.microsoft.com/office/drawing/2014/main" id="{79075BD9-13CF-4999-8D1A-12457D1991D0}"/>
              </a:ext>
            </a:extLst>
          </p:cNvPr>
          <p:cNvSpPr/>
          <p:nvPr/>
        </p:nvSpPr>
        <p:spPr>
          <a:xfrm>
            <a:off x="1501389" y="1960276"/>
            <a:ext cx="3425309" cy="284202"/>
          </a:xfrm>
          <a:prstGeom prst="rect">
            <a:avLst/>
          </a:prstGeom>
          <a:solidFill>
            <a:schemeClr val="bg1"/>
          </a:solidFill>
          <a:ln/>
        </p:spPr>
        <p:txBody>
          <a:bodyPr wrap="none" lIns="0" tIns="0" rIns="0" bIns="0" rtlCol="0" anchor="t"/>
          <a:lstStyle/>
          <a:p>
            <a:pPr lvl="0">
              <a:lnSpc>
                <a:spcPts val="2200"/>
              </a:lnSpc>
            </a:pPr>
            <a:r>
              <a:rPr lang="uk-UA" sz="1600" b="1" u="sng" dirty="0">
                <a:latin typeface="Times New Roman" panose="02020603050405020304" pitchFamily="18" charset="0"/>
                <a:ea typeface="Merriweather" pitchFamily="34" charset="-122"/>
                <a:cs typeface="Times New Roman" panose="02020603050405020304" pitchFamily="18" charset="0"/>
              </a:rPr>
              <a:t>Гарантії прав під час воєнного стану</a:t>
            </a:r>
            <a:endParaRPr kumimoji="0" lang="uk-UA" sz="1600" b="1" i="0" u="sng" strike="noStrike" kern="1200" cap="none" spc="0" normalizeH="0" baseline="0" dirty="0">
              <a:ln>
                <a:noFill/>
              </a:ln>
              <a:effectLst/>
              <a:uLnTx/>
              <a:uFillTx/>
              <a:latin typeface="Times New Roman" panose="02020603050405020304" pitchFamily="18" charset="0"/>
              <a:cs typeface="Times New Roman" panose="02020603050405020304" pitchFamily="18" charset="0"/>
            </a:endParaRPr>
          </a:p>
        </p:txBody>
      </p:sp>
      <p:sp>
        <p:nvSpPr>
          <p:cNvPr id="11" name="Shape 7">
            <a:extLst>
              <a:ext uri="{FF2B5EF4-FFF2-40B4-BE49-F238E27FC236}">
                <a16:creationId xmlns:a16="http://schemas.microsoft.com/office/drawing/2014/main" id="{FC55BF04-452A-4663-A4B6-EEE75E7DA83B}"/>
              </a:ext>
            </a:extLst>
          </p:cNvPr>
          <p:cNvSpPr/>
          <p:nvPr/>
        </p:nvSpPr>
        <p:spPr>
          <a:xfrm>
            <a:off x="682775" y="3405814"/>
            <a:ext cx="636627" cy="22860"/>
          </a:xfrm>
          <a:prstGeom prst="roundRect">
            <a:avLst>
              <a:gd name="adj" fmla="val 334191"/>
            </a:avLst>
          </a:prstGeom>
          <a:solidFill>
            <a:schemeClr val="bg1"/>
          </a:solidFill>
          <a:ln/>
        </p:spPr>
      </p:sp>
      <p:sp>
        <p:nvSpPr>
          <p:cNvPr id="12" name="Shape 8">
            <a:extLst>
              <a:ext uri="{FF2B5EF4-FFF2-40B4-BE49-F238E27FC236}">
                <a16:creationId xmlns:a16="http://schemas.microsoft.com/office/drawing/2014/main" id="{8143B157-854D-4DA3-94F2-416CE0409A7D}"/>
              </a:ext>
            </a:extLst>
          </p:cNvPr>
          <p:cNvSpPr/>
          <p:nvPr/>
        </p:nvSpPr>
        <p:spPr>
          <a:xfrm>
            <a:off x="296417" y="3212695"/>
            <a:ext cx="409218" cy="409218"/>
          </a:xfrm>
          <a:prstGeom prst="roundRect">
            <a:avLst>
              <a:gd name="adj" fmla="val 18669"/>
            </a:avLst>
          </a:prstGeom>
          <a:solidFill>
            <a:schemeClr val="bg1"/>
          </a:solidFill>
          <a:ln w="7620">
            <a:solidFill>
              <a:srgbClr val="194A99"/>
            </a:solidFill>
            <a:prstDash val="solid"/>
          </a:ln>
        </p:spPr>
      </p:sp>
      <p:sp>
        <p:nvSpPr>
          <p:cNvPr id="13" name="Text 9">
            <a:extLst>
              <a:ext uri="{FF2B5EF4-FFF2-40B4-BE49-F238E27FC236}">
                <a16:creationId xmlns:a16="http://schemas.microsoft.com/office/drawing/2014/main" id="{CFAC6DDB-60CE-4705-A057-DC5C7F2F88F3}"/>
              </a:ext>
            </a:extLst>
          </p:cNvPr>
          <p:cNvSpPr/>
          <p:nvPr/>
        </p:nvSpPr>
        <p:spPr>
          <a:xfrm>
            <a:off x="419409" y="3280798"/>
            <a:ext cx="163235" cy="272891"/>
          </a:xfrm>
          <a:prstGeom prst="rect">
            <a:avLst/>
          </a:prstGeom>
          <a:solidFill>
            <a:schemeClr val="bg1"/>
          </a:solidFill>
          <a:ln/>
        </p:spPr>
        <p:txBody>
          <a:bodyPr wrap="none" lIns="0" tIns="0" rIns="0" bIns="0" rtlCol="0" anchor="t"/>
          <a:lstStyle/>
          <a:p>
            <a:pPr marL="0" marR="0" lvl="0" indent="0" algn="ctr" defTabSz="914400" rtl="0" eaLnBrk="1" fontAlgn="auto" latinLnBrk="0" hangingPunct="1">
              <a:lnSpc>
                <a:spcPts val="2100"/>
              </a:lnSpc>
              <a:spcBef>
                <a:spcPts val="0"/>
              </a:spcBef>
              <a:spcAft>
                <a:spcPts val="0"/>
              </a:spcAft>
              <a:buClrTx/>
              <a:buSzTx/>
              <a:buFontTx/>
              <a:buNone/>
              <a:tabLst/>
              <a:defRPr/>
            </a:pPr>
            <a:r>
              <a:rPr kumimoji="0" lang="uk-UA" sz="1600" b="0" i="0" u="none" strike="noStrike" kern="1200" cap="none" spc="0" normalizeH="0" baseline="0" dirty="0">
                <a:ln>
                  <a:noFill/>
                </a:ln>
                <a:effectLst/>
                <a:uLnTx/>
                <a:uFillTx/>
                <a:latin typeface="Times New Roman" panose="02020603050405020304" pitchFamily="18" charset="0"/>
                <a:ea typeface="Merriweather" pitchFamily="34" charset="-122"/>
                <a:cs typeface="Times New Roman" panose="02020603050405020304" pitchFamily="18" charset="0"/>
              </a:rPr>
              <a:t>2</a:t>
            </a:r>
            <a:endParaRPr kumimoji="0" lang="uk-UA" sz="1600" b="0" i="0" u="none" strike="noStrike" kern="1200" cap="none" spc="0" normalizeH="0" baseline="0" dirty="0">
              <a:ln>
                <a:noFill/>
              </a:ln>
              <a:effectLst/>
              <a:uLnTx/>
              <a:uFillTx/>
              <a:latin typeface="Times New Roman" panose="02020603050405020304" pitchFamily="18" charset="0"/>
              <a:cs typeface="Times New Roman" panose="02020603050405020304" pitchFamily="18" charset="0"/>
            </a:endParaRPr>
          </a:p>
        </p:txBody>
      </p:sp>
      <p:sp>
        <p:nvSpPr>
          <p:cNvPr id="14" name="Text 10">
            <a:extLst>
              <a:ext uri="{FF2B5EF4-FFF2-40B4-BE49-F238E27FC236}">
                <a16:creationId xmlns:a16="http://schemas.microsoft.com/office/drawing/2014/main" id="{1BE7DC74-3BE6-4E94-995D-E2FBE2D7D5CC}"/>
              </a:ext>
            </a:extLst>
          </p:cNvPr>
          <p:cNvSpPr/>
          <p:nvPr/>
        </p:nvSpPr>
        <p:spPr>
          <a:xfrm>
            <a:off x="1501389" y="3280798"/>
            <a:ext cx="3426262" cy="284202"/>
          </a:xfrm>
          <a:prstGeom prst="rect">
            <a:avLst/>
          </a:prstGeom>
          <a:solidFill>
            <a:schemeClr val="bg1"/>
          </a:solidFill>
          <a:ln/>
        </p:spPr>
        <p:txBody>
          <a:bodyPr wrap="none" lIns="0" tIns="0" rIns="0" bIns="0" rtlCol="0" anchor="t"/>
          <a:lstStyle/>
          <a:p>
            <a:pPr marL="0" marR="0" lvl="0" indent="0" algn="l" defTabSz="914400" rtl="0" eaLnBrk="1" fontAlgn="auto" latinLnBrk="0" hangingPunct="1">
              <a:lnSpc>
                <a:spcPts val="2200"/>
              </a:lnSpc>
              <a:spcBef>
                <a:spcPts val="0"/>
              </a:spcBef>
              <a:spcAft>
                <a:spcPts val="0"/>
              </a:spcAft>
              <a:buClrTx/>
              <a:buSzTx/>
              <a:buFontTx/>
              <a:buNone/>
              <a:tabLst/>
              <a:defRPr/>
            </a:pPr>
            <a:r>
              <a:rPr lang="uk-UA" sz="1600" b="1" u="sng" dirty="0">
                <a:latin typeface="Times New Roman" panose="02020603050405020304" pitchFamily="18" charset="0"/>
                <a:ea typeface="Merriweather" pitchFamily="34" charset="-122"/>
                <a:cs typeface="Times New Roman" panose="02020603050405020304" pitchFamily="18" charset="0"/>
              </a:rPr>
              <a:t>Безперервна</a:t>
            </a:r>
            <a:r>
              <a:rPr kumimoji="0" lang="uk-UA" sz="1600" b="1" i="0" u="sng" strike="noStrike" kern="1200" cap="none" spc="0" normalizeH="0" baseline="0" dirty="0">
                <a:ln>
                  <a:noFill/>
                </a:ln>
                <a:effectLst/>
                <a:uLnTx/>
                <a:uFillTx/>
                <a:latin typeface="Times New Roman" panose="02020603050405020304" pitchFamily="18" charset="0"/>
                <a:ea typeface="Merriweather" pitchFamily="34" charset="-122"/>
                <a:cs typeface="Times New Roman" panose="02020603050405020304" pitchFamily="18" charset="0"/>
              </a:rPr>
              <a:t> діяльність судів</a:t>
            </a:r>
            <a:endParaRPr kumimoji="0" lang="uk-UA" sz="1600" b="1" i="0" u="sng" strike="noStrike" kern="1200" cap="none" spc="0" normalizeH="0" baseline="0" dirty="0">
              <a:ln>
                <a:noFill/>
              </a:ln>
              <a:effectLst/>
              <a:uLnTx/>
              <a:uFillTx/>
              <a:latin typeface="Times New Roman" panose="02020603050405020304" pitchFamily="18" charset="0"/>
              <a:cs typeface="Times New Roman" panose="02020603050405020304" pitchFamily="18" charset="0"/>
            </a:endParaRPr>
          </a:p>
        </p:txBody>
      </p:sp>
      <p:sp>
        <p:nvSpPr>
          <p:cNvPr id="16" name="Shape 12">
            <a:extLst>
              <a:ext uri="{FF2B5EF4-FFF2-40B4-BE49-F238E27FC236}">
                <a16:creationId xmlns:a16="http://schemas.microsoft.com/office/drawing/2014/main" id="{D989EECE-8EDF-4650-B12F-BFE146CC9349}"/>
              </a:ext>
            </a:extLst>
          </p:cNvPr>
          <p:cNvSpPr/>
          <p:nvPr/>
        </p:nvSpPr>
        <p:spPr>
          <a:xfrm>
            <a:off x="684394" y="4594327"/>
            <a:ext cx="636627" cy="22860"/>
          </a:xfrm>
          <a:prstGeom prst="roundRect">
            <a:avLst>
              <a:gd name="adj" fmla="val 334191"/>
            </a:avLst>
          </a:prstGeom>
          <a:solidFill>
            <a:schemeClr val="bg1"/>
          </a:solidFill>
          <a:ln/>
        </p:spPr>
      </p:sp>
      <p:sp>
        <p:nvSpPr>
          <p:cNvPr id="17" name="Shape 13">
            <a:extLst>
              <a:ext uri="{FF2B5EF4-FFF2-40B4-BE49-F238E27FC236}">
                <a16:creationId xmlns:a16="http://schemas.microsoft.com/office/drawing/2014/main" id="{296692DE-6141-4DC3-91FA-987E47F5CA4F}"/>
              </a:ext>
            </a:extLst>
          </p:cNvPr>
          <p:cNvSpPr/>
          <p:nvPr/>
        </p:nvSpPr>
        <p:spPr>
          <a:xfrm>
            <a:off x="298036" y="4401207"/>
            <a:ext cx="409218" cy="409218"/>
          </a:xfrm>
          <a:prstGeom prst="roundRect">
            <a:avLst>
              <a:gd name="adj" fmla="val 18669"/>
            </a:avLst>
          </a:prstGeom>
          <a:solidFill>
            <a:schemeClr val="bg1"/>
          </a:solidFill>
          <a:ln w="7620">
            <a:solidFill>
              <a:srgbClr val="194A99"/>
            </a:solidFill>
            <a:prstDash val="solid"/>
          </a:ln>
        </p:spPr>
      </p:sp>
      <p:sp>
        <p:nvSpPr>
          <p:cNvPr id="18" name="Text 14">
            <a:extLst>
              <a:ext uri="{FF2B5EF4-FFF2-40B4-BE49-F238E27FC236}">
                <a16:creationId xmlns:a16="http://schemas.microsoft.com/office/drawing/2014/main" id="{24E3D7F2-39E4-4F49-9D1A-102803670335}"/>
              </a:ext>
            </a:extLst>
          </p:cNvPr>
          <p:cNvSpPr/>
          <p:nvPr/>
        </p:nvSpPr>
        <p:spPr>
          <a:xfrm>
            <a:off x="426267" y="4469311"/>
            <a:ext cx="152757" cy="272891"/>
          </a:xfrm>
          <a:prstGeom prst="rect">
            <a:avLst/>
          </a:prstGeom>
          <a:solidFill>
            <a:schemeClr val="bg1"/>
          </a:solidFill>
          <a:ln/>
        </p:spPr>
        <p:txBody>
          <a:bodyPr wrap="none" lIns="0" tIns="0" rIns="0" bIns="0" rtlCol="0" anchor="t"/>
          <a:lstStyle/>
          <a:p>
            <a:pPr marL="0" marR="0" lvl="0" indent="0" algn="ctr" defTabSz="914400" rtl="0" eaLnBrk="1" fontAlgn="auto" latinLnBrk="0" hangingPunct="1">
              <a:lnSpc>
                <a:spcPts val="2100"/>
              </a:lnSpc>
              <a:spcBef>
                <a:spcPts val="0"/>
              </a:spcBef>
              <a:spcAft>
                <a:spcPts val="0"/>
              </a:spcAft>
              <a:buClrTx/>
              <a:buSzTx/>
              <a:buFontTx/>
              <a:buNone/>
              <a:tabLst/>
              <a:defRPr/>
            </a:pPr>
            <a:r>
              <a:rPr kumimoji="0" lang="uk-UA" sz="1600" b="0" i="0" u="none" strike="noStrike" kern="1200" cap="none" spc="0" normalizeH="0" baseline="0" dirty="0">
                <a:ln>
                  <a:noFill/>
                </a:ln>
                <a:effectLst/>
                <a:uLnTx/>
                <a:uFillTx/>
                <a:latin typeface="Times New Roman" panose="02020603050405020304" pitchFamily="18" charset="0"/>
                <a:ea typeface="Merriweather" pitchFamily="34" charset="-122"/>
                <a:cs typeface="Times New Roman" panose="02020603050405020304" pitchFamily="18" charset="0"/>
              </a:rPr>
              <a:t>3</a:t>
            </a:r>
            <a:endParaRPr kumimoji="0" lang="uk-UA" sz="1600" b="0" i="0" u="none" strike="noStrike" kern="1200" cap="none" spc="0" normalizeH="0" baseline="0" dirty="0">
              <a:ln>
                <a:noFill/>
              </a:ln>
              <a:effectLst/>
              <a:uLnTx/>
              <a:uFillTx/>
              <a:latin typeface="Times New Roman" panose="02020603050405020304" pitchFamily="18" charset="0"/>
              <a:cs typeface="Times New Roman" panose="02020603050405020304" pitchFamily="18" charset="0"/>
            </a:endParaRPr>
          </a:p>
        </p:txBody>
      </p:sp>
      <p:sp>
        <p:nvSpPr>
          <p:cNvPr id="19" name="Text 15">
            <a:extLst>
              <a:ext uri="{FF2B5EF4-FFF2-40B4-BE49-F238E27FC236}">
                <a16:creationId xmlns:a16="http://schemas.microsoft.com/office/drawing/2014/main" id="{EA5A055E-6F49-4846-A14D-A5D0F2824682}"/>
              </a:ext>
            </a:extLst>
          </p:cNvPr>
          <p:cNvSpPr/>
          <p:nvPr/>
        </p:nvSpPr>
        <p:spPr>
          <a:xfrm>
            <a:off x="1501389" y="4419631"/>
            <a:ext cx="6116717" cy="284202"/>
          </a:xfrm>
          <a:prstGeom prst="rect">
            <a:avLst/>
          </a:prstGeom>
          <a:solidFill>
            <a:schemeClr val="bg1"/>
          </a:solidFill>
          <a:ln/>
        </p:spPr>
        <p:txBody>
          <a:bodyPr wrap="none" lIns="0" tIns="0" rIns="0" bIns="0" rtlCol="0" anchor="t"/>
          <a:lstStyle/>
          <a:p>
            <a:pPr marL="0" marR="0" lvl="0" indent="0" algn="l" defTabSz="914400" rtl="0" eaLnBrk="1" fontAlgn="auto" latinLnBrk="0" hangingPunct="1">
              <a:lnSpc>
                <a:spcPts val="2200"/>
              </a:lnSpc>
              <a:spcBef>
                <a:spcPts val="0"/>
              </a:spcBef>
              <a:spcAft>
                <a:spcPts val="0"/>
              </a:spcAft>
              <a:buClrTx/>
              <a:buSzTx/>
              <a:buFontTx/>
              <a:buNone/>
              <a:tabLst/>
              <a:defRPr/>
            </a:pPr>
            <a:r>
              <a:rPr kumimoji="0" lang="uk-UA" sz="1600" b="1" i="0" u="sng" strike="noStrike" kern="1200" cap="none" spc="0" normalizeH="0" baseline="0" dirty="0">
                <a:ln>
                  <a:noFill/>
                </a:ln>
                <a:effectLst/>
                <a:uLnTx/>
                <a:uFillTx/>
                <a:latin typeface="Times New Roman" panose="02020603050405020304" pitchFamily="18" charset="0"/>
                <a:ea typeface="Merriweather" pitchFamily="34" charset="-122"/>
                <a:cs typeface="Times New Roman" panose="02020603050405020304" pitchFamily="18" charset="0"/>
              </a:rPr>
              <a:t>Забезпечення безпеки учасників судового процесу</a:t>
            </a:r>
            <a:endParaRPr kumimoji="0" lang="uk-UA" sz="1600" b="1" i="0" u="sng" strike="noStrike" kern="1200" cap="none" spc="0" normalizeH="0" baseline="0" dirty="0">
              <a:ln>
                <a:noFill/>
              </a:ln>
              <a:effectLst/>
              <a:uLnTx/>
              <a:uFillTx/>
              <a:latin typeface="Times New Roman" panose="02020603050405020304" pitchFamily="18" charset="0"/>
              <a:cs typeface="Times New Roman" panose="02020603050405020304" pitchFamily="18" charset="0"/>
            </a:endParaRPr>
          </a:p>
        </p:txBody>
      </p:sp>
      <p:sp>
        <p:nvSpPr>
          <p:cNvPr id="21" name="Shape 17">
            <a:extLst>
              <a:ext uri="{FF2B5EF4-FFF2-40B4-BE49-F238E27FC236}">
                <a16:creationId xmlns:a16="http://schemas.microsoft.com/office/drawing/2014/main" id="{6F9A2851-6AB8-40D8-BAFC-22156FCD1244}"/>
              </a:ext>
            </a:extLst>
          </p:cNvPr>
          <p:cNvSpPr/>
          <p:nvPr/>
        </p:nvSpPr>
        <p:spPr>
          <a:xfrm>
            <a:off x="682775" y="5865169"/>
            <a:ext cx="636627" cy="22860"/>
          </a:xfrm>
          <a:prstGeom prst="roundRect">
            <a:avLst>
              <a:gd name="adj" fmla="val 334191"/>
            </a:avLst>
          </a:prstGeom>
          <a:solidFill>
            <a:schemeClr val="bg1"/>
          </a:solidFill>
          <a:ln/>
        </p:spPr>
      </p:sp>
      <p:sp>
        <p:nvSpPr>
          <p:cNvPr id="22" name="Shape 18">
            <a:extLst>
              <a:ext uri="{FF2B5EF4-FFF2-40B4-BE49-F238E27FC236}">
                <a16:creationId xmlns:a16="http://schemas.microsoft.com/office/drawing/2014/main" id="{5F2CBB41-7D87-41D9-8EF1-4D2B33BE35DE}"/>
              </a:ext>
            </a:extLst>
          </p:cNvPr>
          <p:cNvSpPr/>
          <p:nvPr/>
        </p:nvSpPr>
        <p:spPr>
          <a:xfrm>
            <a:off x="296417" y="5672050"/>
            <a:ext cx="409218" cy="409218"/>
          </a:xfrm>
          <a:prstGeom prst="roundRect">
            <a:avLst>
              <a:gd name="adj" fmla="val 18669"/>
            </a:avLst>
          </a:prstGeom>
          <a:solidFill>
            <a:schemeClr val="bg1"/>
          </a:solidFill>
          <a:ln w="7620">
            <a:solidFill>
              <a:srgbClr val="194A99"/>
            </a:solidFill>
            <a:prstDash val="solid"/>
          </a:ln>
        </p:spPr>
      </p:sp>
      <p:sp>
        <p:nvSpPr>
          <p:cNvPr id="23" name="Text 19">
            <a:extLst>
              <a:ext uri="{FF2B5EF4-FFF2-40B4-BE49-F238E27FC236}">
                <a16:creationId xmlns:a16="http://schemas.microsoft.com/office/drawing/2014/main" id="{A3CCACF7-8143-47C2-8B92-FD2E1D2A0F4B}"/>
              </a:ext>
            </a:extLst>
          </p:cNvPr>
          <p:cNvSpPr/>
          <p:nvPr/>
        </p:nvSpPr>
        <p:spPr>
          <a:xfrm>
            <a:off x="413099" y="5740153"/>
            <a:ext cx="175736" cy="272891"/>
          </a:xfrm>
          <a:prstGeom prst="rect">
            <a:avLst/>
          </a:prstGeom>
          <a:solidFill>
            <a:schemeClr val="bg1"/>
          </a:solidFill>
          <a:ln/>
        </p:spPr>
        <p:txBody>
          <a:bodyPr wrap="none" lIns="0" tIns="0" rIns="0" bIns="0" rtlCol="0" anchor="t"/>
          <a:lstStyle/>
          <a:p>
            <a:pPr marL="0" marR="0" lvl="0" indent="0" algn="ctr" defTabSz="914400" rtl="0" eaLnBrk="1" fontAlgn="auto" latinLnBrk="0" hangingPunct="1">
              <a:lnSpc>
                <a:spcPts val="2100"/>
              </a:lnSpc>
              <a:spcBef>
                <a:spcPts val="0"/>
              </a:spcBef>
              <a:spcAft>
                <a:spcPts val="0"/>
              </a:spcAft>
              <a:buClrTx/>
              <a:buSzTx/>
              <a:buFontTx/>
              <a:buNone/>
              <a:tabLst/>
              <a:defRPr/>
            </a:pPr>
            <a:r>
              <a:rPr kumimoji="0" lang="uk-UA" sz="1600" b="0" i="0" u="none" strike="noStrike" kern="1200" cap="none" spc="0" normalizeH="0" baseline="0" dirty="0">
                <a:ln>
                  <a:noFill/>
                </a:ln>
                <a:effectLst/>
                <a:uLnTx/>
                <a:uFillTx/>
                <a:latin typeface="Times New Roman" panose="02020603050405020304" pitchFamily="18" charset="0"/>
                <a:ea typeface="Merriweather" pitchFamily="34" charset="-122"/>
                <a:cs typeface="Times New Roman" panose="02020603050405020304" pitchFamily="18" charset="0"/>
              </a:rPr>
              <a:t>4</a:t>
            </a:r>
            <a:endParaRPr kumimoji="0" lang="uk-UA" sz="1600" b="0" i="0" u="none" strike="noStrike" kern="1200" cap="none" spc="0" normalizeH="0" baseline="0" dirty="0">
              <a:ln>
                <a:noFill/>
              </a:ln>
              <a:effectLst/>
              <a:uLnTx/>
              <a:uFillTx/>
              <a:latin typeface="Times New Roman" panose="02020603050405020304" pitchFamily="18" charset="0"/>
              <a:cs typeface="Times New Roman" panose="02020603050405020304" pitchFamily="18" charset="0"/>
            </a:endParaRPr>
          </a:p>
        </p:txBody>
      </p:sp>
      <p:sp>
        <p:nvSpPr>
          <p:cNvPr id="24" name="Text 20">
            <a:extLst>
              <a:ext uri="{FF2B5EF4-FFF2-40B4-BE49-F238E27FC236}">
                <a16:creationId xmlns:a16="http://schemas.microsoft.com/office/drawing/2014/main" id="{3AE38750-7AAD-4829-8BC2-756CE55A6BEB}"/>
              </a:ext>
            </a:extLst>
          </p:cNvPr>
          <p:cNvSpPr/>
          <p:nvPr/>
        </p:nvSpPr>
        <p:spPr>
          <a:xfrm>
            <a:off x="1484255" y="5740153"/>
            <a:ext cx="4404479" cy="284202"/>
          </a:xfrm>
          <a:prstGeom prst="rect">
            <a:avLst/>
          </a:prstGeom>
          <a:solidFill>
            <a:schemeClr val="bg1"/>
          </a:solidFill>
          <a:ln/>
        </p:spPr>
        <p:txBody>
          <a:bodyPr wrap="none" lIns="0" tIns="0" rIns="0" bIns="0" rtlCol="0" anchor="t"/>
          <a:lstStyle/>
          <a:p>
            <a:pPr marL="0" marR="0" lvl="0" indent="0" algn="l" defTabSz="914400" rtl="0" eaLnBrk="1" fontAlgn="auto" latinLnBrk="0" hangingPunct="1">
              <a:lnSpc>
                <a:spcPts val="2200"/>
              </a:lnSpc>
              <a:spcBef>
                <a:spcPts val="0"/>
              </a:spcBef>
              <a:spcAft>
                <a:spcPts val="0"/>
              </a:spcAft>
              <a:buClrTx/>
              <a:buSzTx/>
              <a:buFontTx/>
              <a:buNone/>
              <a:tabLst/>
              <a:defRPr/>
            </a:pPr>
            <a:r>
              <a:rPr kumimoji="0" lang="uk-UA" sz="1600" b="1" i="0" u="sng" strike="noStrike" kern="1200" cap="none" spc="0" normalizeH="0" baseline="0" dirty="0">
                <a:ln>
                  <a:noFill/>
                </a:ln>
                <a:effectLst/>
                <a:uLnTx/>
                <a:uFillTx/>
                <a:latin typeface="Times New Roman" panose="02020603050405020304" pitchFamily="18" charset="0"/>
                <a:ea typeface="Merriweather" pitchFamily="34" charset="-122"/>
                <a:cs typeface="Times New Roman" panose="02020603050405020304" pitchFamily="18" charset="0"/>
              </a:rPr>
              <a:t>Застосування технічних заходів</a:t>
            </a:r>
            <a:endParaRPr kumimoji="0" lang="uk-UA" sz="1600" b="1" i="0" u="sng" strike="noStrike" kern="1200" cap="none" spc="0" normalizeH="0" baseline="0" dirty="0">
              <a:ln>
                <a:noFill/>
              </a:ln>
              <a:effectLst/>
              <a:uLnTx/>
              <a:uFillTx/>
              <a:latin typeface="Times New Roman" panose="02020603050405020304" pitchFamily="18" charset="0"/>
              <a:cs typeface="Times New Roman" panose="02020603050405020304" pitchFamily="18" charset="0"/>
            </a:endParaRPr>
          </a:p>
        </p:txBody>
      </p:sp>
      <p:sp>
        <p:nvSpPr>
          <p:cNvPr id="25" name="Text 21">
            <a:extLst>
              <a:ext uri="{FF2B5EF4-FFF2-40B4-BE49-F238E27FC236}">
                <a16:creationId xmlns:a16="http://schemas.microsoft.com/office/drawing/2014/main" id="{F16695E0-4F02-427E-982D-A88B8BB9719C}"/>
              </a:ext>
            </a:extLst>
          </p:cNvPr>
          <p:cNvSpPr/>
          <p:nvPr/>
        </p:nvSpPr>
        <p:spPr>
          <a:xfrm>
            <a:off x="1792543" y="6114150"/>
            <a:ext cx="5825563" cy="279233"/>
          </a:xfrm>
          <a:prstGeom prst="rect">
            <a:avLst/>
          </a:prstGeom>
          <a:solidFill>
            <a:schemeClr val="bg1"/>
          </a:solidFill>
          <a:ln/>
        </p:spPr>
        <p:txBody>
          <a:bodyPr wrap="none" lIns="0" tIns="0" rIns="0" bIns="0" rtlCol="0" anchor="t"/>
          <a:lstStyle/>
          <a:p>
            <a:pPr marR="0" lvl="0" indent="0" fontAlgn="auto">
              <a:lnSpc>
                <a:spcPts val="2250"/>
              </a:lnSpc>
              <a:spcBef>
                <a:spcPts val="0"/>
              </a:spcBef>
              <a:spcAft>
                <a:spcPts val="0"/>
              </a:spcAft>
              <a:buClrTx/>
              <a:buSzTx/>
              <a:buFontTx/>
              <a:buNone/>
              <a:tabLst/>
              <a:defRPr/>
            </a:pPr>
            <a:r>
              <a:rPr lang="uk-UA" sz="1600" dirty="0">
                <a:latin typeface="Times New Roman" panose="02020603050405020304" pitchFamily="18" charset="0"/>
                <a:ea typeface="Merriweather" pitchFamily="34" charset="-122"/>
                <a:cs typeface="Times New Roman" panose="02020603050405020304" pitchFamily="18" charset="0"/>
              </a:rPr>
              <a:t>Активніше використовуються технічні засоби для розгляду справ</a:t>
            </a:r>
          </a:p>
        </p:txBody>
      </p:sp>
      <p:pic>
        <p:nvPicPr>
          <p:cNvPr id="26" name="Рисунок 25">
            <a:extLst>
              <a:ext uri="{FF2B5EF4-FFF2-40B4-BE49-F238E27FC236}">
                <a16:creationId xmlns:a16="http://schemas.microsoft.com/office/drawing/2014/main" id="{6CCD7841-CE0E-415E-9068-5E4A8F6BB73C}"/>
              </a:ext>
            </a:extLst>
          </p:cNvPr>
          <p:cNvPicPr>
            <a:picLocks noChangeAspect="1"/>
          </p:cNvPicPr>
          <p:nvPr/>
        </p:nvPicPr>
        <p:blipFill rotWithShape="1">
          <a:blip r:embed="rId2"/>
          <a:srcRect l="35876" r="30553"/>
          <a:stretch/>
        </p:blipFill>
        <p:spPr>
          <a:xfrm>
            <a:off x="8017320" y="-1"/>
            <a:ext cx="4174679" cy="6863999"/>
          </a:xfrm>
          <a:prstGeom prst="rect">
            <a:avLst/>
          </a:prstGeom>
        </p:spPr>
      </p:pic>
      <p:sp>
        <p:nvSpPr>
          <p:cNvPr id="3" name="Прямокутник 2"/>
          <p:cNvSpPr/>
          <p:nvPr/>
        </p:nvSpPr>
        <p:spPr>
          <a:xfrm>
            <a:off x="1671710" y="3633455"/>
            <a:ext cx="5946396" cy="584775"/>
          </a:xfrm>
          <a:prstGeom prst="rect">
            <a:avLst/>
          </a:prstGeom>
          <a:solidFill>
            <a:schemeClr val="bg1"/>
          </a:solidFill>
        </p:spPr>
        <p:txBody>
          <a:bodyPr wrap="square">
            <a:spAutoFit/>
          </a:bodyPr>
          <a:lstStyle/>
          <a:p>
            <a:pPr lvl="0"/>
            <a:r>
              <a:rPr lang="uk-UA" sz="1600" dirty="0">
                <a:latin typeface="Times New Roman" panose="02020603050405020304" pitchFamily="18" charset="0"/>
                <a:ea typeface="Merriweather" pitchFamily="34" charset="-122"/>
                <a:cs typeface="Times New Roman" panose="02020603050405020304" pitchFamily="18" charset="0"/>
              </a:rPr>
              <a:t>Закони визначають, що діяльність судів не припиняється в умовах </a:t>
            </a:r>
            <a:r>
              <a:rPr lang="uk-UA" sz="1600" dirty="0" smtClean="0">
                <a:latin typeface="Times New Roman" panose="02020603050405020304" pitchFamily="18" charset="0"/>
                <a:ea typeface="Merriweather" pitchFamily="34" charset="-122"/>
                <a:cs typeface="Times New Roman" panose="02020603050405020304" pitchFamily="18" charset="0"/>
              </a:rPr>
              <a:t>воєнного </a:t>
            </a:r>
            <a:r>
              <a:rPr lang="uk-UA" sz="1600" dirty="0">
                <a:latin typeface="Times New Roman" panose="02020603050405020304" pitchFamily="18" charset="0"/>
                <a:ea typeface="Merriweather" pitchFamily="34" charset="-122"/>
                <a:cs typeface="Times New Roman" panose="02020603050405020304" pitchFamily="18" charset="0"/>
              </a:rPr>
              <a:t>стану</a:t>
            </a:r>
            <a:endParaRPr lang="uk-UA" sz="1600" dirty="0">
              <a:latin typeface="Times New Roman" panose="02020603050405020304" pitchFamily="18" charset="0"/>
              <a:cs typeface="Times New Roman" panose="02020603050405020304" pitchFamily="18" charset="0"/>
            </a:endParaRPr>
          </a:p>
        </p:txBody>
      </p:sp>
      <p:sp>
        <p:nvSpPr>
          <p:cNvPr id="29" name="Прямокутник 28"/>
          <p:cNvSpPr/>
          <p:nvPr/>
        </p:nvSpPr>
        <p:spPr>
          <a:xfrm>
            <a:off x="1671710" y="4791808"/>
            <a:ext cx="5946396" cy="830997"/>
          </a:xfrm>
          <a:prstGeom prst="rect">
            <a:avLst/>
          </a:prstGeom>
          <a:solidFill>
            <a:schemeClr val="bg1"/>
          </a:solidFill>
        </p:spPr>
        <p:txBody>
          <a:bodyPr wrap="square">
            <a:spAutoFit/>
          </a:bodyPr>
          <a:lstStyle/>
          <a:p>
            <a:r>
              <a:rPr lang="uk-UA" sz="1600" dirty="0" smtClean="0">
                <a:latin typeface="Times New Roman" panose="02020603050405020304" pitchFamily="18" charset="0"/>
                <a:ea typeface="Merriweather" pitchFamily="34" charset="-122"/>
                <a:cs typeface="Times New Roman" panose="02020603050405020304" pitchFamily="18" charset="0"/>
              </a:rPr>
              <a:t>Можуть</a:t>
            </a:r>
            <a:r>
              <a:rPr lang="uk-UA" sz="1600" dirty="0" smtClean="0">
                <a:latin typeface="Times New Roman" panose="02020603050405020304" pitchFamily="18" charset="0"/>
                <a:cs typeface="Times New Roman" panose="02020603050405020304" pitchFamily="18" charset="0"/>
              </a:rPr>
              <a:t> </a:t>
            </a:r>
            <a:r>
              <a:rPr lang="uk-UA" sz="1600" dirty="0" smtClean="0">
                <a:latin typeface="Times New Roman" panose="02020603050405020304" pitchFamily="18" charset="0"/>
                <a:ea typeface="Merriweather" pitchFamily="34" charset="-122"/>
                <a:cs typeface="Times New Roman" panose="02020603050405020304" pitchFamily="18" charset="0"/>
              </a:rPr>
              <a:t>бути</a:t>
            </a:r>
            <a:r>
              <a:rPr lang="uk-UA" sz="1600" dirty="0" smtClean="0">
                <a:latin typeface="Times New Roman" panose="02020603050405020304" pitchFamily="18" charset="0"/>
                <a:cs typeface="Times New Roman" panose="02020603050405020304" pitchFamily="18" charset="0"/>
              </a:rPr>
              <a:t> </a:t>
            </a:r>
            <a:r>
              <a:rPr lang="uk-UA" sz="1600" dirty="0" smtClean="0">
                <a:latin typeface="Times New Roman" panose="02020603050405020304" pitchFamily="18" charset="0"/>
                <a:ea typeface="Merriweather" pitchFamily="34" charset="-122"/>
                <a:cs typeface="Times New Roman" panose="02020603050405020304" pitchFamily="18" charset="0"/>
              </a:rPr>
              <a:t>введені</a:t>
            </a:r>
            <a:r>
              <a:rPr lang="uk-UA" sz="1600" dirty="0" smtClean="0">
                <a:latin typeface="Times New Roman" panose="02020603050405020304" pitchFamily="18" charset="0"/>
                <a:cs typeface="Times New Roman" panose="02020603050405020304" pitchFamily="18" charset="0"/>
              </a:rPr>
              <a:t> </a:t>
            </a:r>
            <a:r>
              <a:rPr lang="uk-UA" sz="1600" dirty="0" smtClean="0">
                <a:latin typeface="Times New Roman" panose="02020603050405020304" pitchFamily="18" charset="0"/>
                <a:ea typeface="Merriweather" pitchFamily="34" charset="-122"/>
                <a:cs typeface="Times New Roman" panose="02020603050405020304" pitchFamily="18" charset="0"/>
              </a:rPr>
              <a:t>обмеження</a:t>
            </a:r>
            <a:r>
              <a:rPr lang="uk-UA" sz="1600" dirty="0" smtClean="0">
                <a:latin typeface="Times New Roman" panose="02020603050405020304" pitchFamily="18" charset="0"/>
                <a:cs typeface="Times New Roman" panose="02020603050405020304" pitchFamily="18" charset="0"/>
              </a:rPr>
              <a:t> </a:t>
            </a:r>
            <a:r>
              <a:rPr lang="uk-UA" sz="1600" dirty="0" smtClean="0">
                <a:latin typeface="Times New Roman" panose="02020603050405020304" pitchFamily="18" charset="0"/>
                <a:ea typeface="Merriweather" pitchFamily="34" charset="-122"/>
                <a:cs typeface="Times New Roman" panose="02020603050405020304" pitchFamily="18" charset="0"/>
              </a:rPr>
              <a:t>щодо</a:t>
            </a:r>
            <a:r>
              <a:rPr lang="uk-UA" sz="1600" dirty="0" smtClean="0">
                <a:latin typeface="Times New Roman" panose="02020603050405020304" pitchFamily="18" charset="0"/>
                <a:cs typeface="Times New Roman" panose="02020603050405020304" pitchFamily="18" charset="0"/>
              </a:rPr>
              <a:t> </a:t>
            </a:r>
            <a:r>
              <a:rPr lang="uk-UA" sz="1600" dirty="0" smtClean="0">
                <a:latin typeface="Times New Roman" panose="02020603050405020304" pitchFamily="18" charset="0"/>
                <a:ea typeface="Merriweather" pitchFamily="34" charset="-122"/>
                <a:cs typeface="Times New Roman" panose="02020603050405020304" pitchFamily="18" charset="0"/>
              </a:rPr>
              <a:t>доступу</a:t>
            </a:r>
            <a:r>
              <a:rPr lang="uk-UA" sz="1600" dirty="0" smtClean="0">
                <a:latin typeface="Times New Roman" panose="02020603050405020304" pitchFamily="18" charset="0"/>
                <a:cs typeface="Times New Roman" panose="02020603050405020304" pitchFamily="18" charset="0"/>
              </a:rPr>
              <a:t> </a:t>
            </a:r>
            <a:r>
              <a:rPr lang="uk-UA" sz="1600" dirty="0" smtClean="0">
                <a:latin typeface="Times New Roman" panose="02020603050405020304" pitchFamily="18" charset="0"/>
                <a:ea typeface="Merriweather" pitchFamily="34" charset="-122"/>
                <a:cs typeface="Times New Roman" panose="02020603050405020304" pitchFamily="18" charset="0"/>
              </a:rPr>
              <a:t>до</a:t>
            </a:r>
            <a:r>
              <a:rPr lang="uk-UA" sz="1600" dirty="0" smtClean="0">
                <a:latin typeface="Times New Roman" panose="02020603050405020304" pitchFamily="18" charset="0"/>
                <a:cs typeface="Times New Roman" panose="02020603050405020304" pitchFamily="18" charset="0"/>
              </a:rPr>
              <a:t> </a:t>
            </a:r>
            <a:r>
              <a:rPr lang="uk-UA" sz="1600" dirty="0">
                <a:latin typeface="Times New Roman" panose="02020603050405020304" pitchFamily="18" charset="0"/>
                <a:ea typeface="Merriweather" pitchFamily="34" charset="-122"/>
                <a:cs typeface="Times New Roman" panose="02020603050405020304" pitchFamily="18" charset="0"/>
              </a:rPr>
              <a:t>адміністративних будівель судів, однак лише за певних умов (наприклад, під час загроз ракетних атак) </a:t>
            </a:r>
          </a:p>
        </p:txBody>
      </p:sp>
      <p:sp>
        <p:nvSpPr>
          <p:cNvPr id="30" name="Прямокутник 29"/>
          <p:cNvSpPr/>
          <p:nvPr/>
        </p:nvSpPr>
        <p:spPr>
          <a:xfrm>
            <a:off x="1587544" y="2306458"/>
            <a:ext cx="6030562" cy="584775"/>
          </a:xfrm>
          <a:prstGeom prst="rect">
            <a:avLst/>
          </a:prstGeom>
          <a:solidFill>
            <a:schemeClr val="bg1"/>
          </a:solidFill>
        </p:spPr>
        <p:txBody>
          <a:bodyPr wrap="square">
            <a:spAutoFit/>
          </a:bodyPr>
          <a:lstStyle/>
          <a:p>
            <a:pPr lvl="0"/>
            <a:r>
              <a:rPr lang="uk-UA" sz="1600" spc="-50" dirty="0" smtClean="0">
                <a:latin typeface="Times New Roman" panose="02020603050405020304" pitchFamily="18" charset="0"/>
                <a:ea typeface="Merriweather" pitchFamily="34" charset="-122"/>
                <a:cs typeface="Times New Roman" panose="02020603050405020304" pitchFamily="18" charset="0"/>
              </a:rPr>
              <a:t>Конституція України дозволяє обмеження деяких прав в умовах воєнного стану, але право на судовий захист не може бути обмежено</a:t>
            </a:r>
            <a:endParaRPr lang="uk-UA" sz="1600" spc="-5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8342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кутник 4"/>
          <p:cNvSpPr/>
          <p:nvPr/>
        </p:nvSpPr>
        <p:spPr>
          <a:xfrm>
            <a:off x="305527" y="3405376"/>
            <a:ext cx="11611427" cy="3170099"/>
          </a:xfrm>
          <a:prstGeom prst="rect">
            <a:avLst/>
          </a:prstGeom>
          <a:solidFill>
            <a:schemeClr val="bg1"/>
          </a:solidFill>
          <a:ln w="38100">
            <a:solidFill>
              <a:schemeClr val="bg1"/>
            </a:solidFill>
          </a:ln>
        </p:spPr>
        <p:txBody>
          <a:bodyPr wrap="square">
            <a:spAutoFit/>
          </a:bodyPr>
          <a:lstStyle/>
          <a:p>
            <a:pPr algn="ctr"/>
            <a:r>
              <a:rPr lang="uk-UA" sz="2000" b="1" spc="-30" dirty="0" smtClean="0">
                <a:latin typeface="Times New Roman" panose="02020603050405020304" pitchFamily="18" charset="0"/>
                <a:cs typeface="Times New Roman" panose="02020603050405020304" pitchFamily="18" charset="0"/>
              </a:rPr>
              <a:t>Предмет конституційного контролю</a:t>
            </a:r>
          </a:p>
          <a:p>
            <a:pPr indent="444500" algn="just"/>
            <a:r>
              <a:rPr lang="uk-UA" sz="2000" spc="-30" dirty="0">
                <a:latin typeface="Times New Roman" panose="02020603050405020304" pitchFamily="18" charset="0"/>
                <a:cs typeface="Times New Roman" panose="02020603050405020304" pitchFamily="18" charset="0"/>
              </a:rPr>
              <a:t>приписи частини першої статті 294, частини шостої статті 383 Кодексу адміністративного судочинства </a:t>
            </a:r>
            <a:r>
              <a:rPr lang="uk-UA" sz="2000" spc="-30" dirty="0" smtClean="0">
                <a:latin typeface="Times New Roman" panose="02020603050405020304" pitchFamily="18" charset="0"/>
                <a:cs typeface="Times New Roman" panose="02020603050405020304" pitchFamily="18" charset="0"/>
              </a:rPr>
              <a:t>України (далі – </a:t>
            </a:r>
            <a:r>
              <a:rPr lang="uk-UA" sz="2000" spc="-30" dirty="0">
                <a:latin typeface="Times New Roman" panose="02020603050405020304" pitchFamily="18" charset="0"/>
                <a:cs typeface="Times New Roman" panose="02020603050405020304" pitchFamily="18" charset="0"/>
              </a:rPr>
              <a:t>Кодекс) щодо „заборони на апеляційне оскарження ухвали про відмову у задоволенні заяви, поданої в порядку статті 383 Кодексу</a:t>
            </a:r>
            <a:r>
              <a:rPr lang="uk-UA" sz="2000" spc="-30" dirty="0" smtClean="0">
                <a:latin typeface="Times New Roman" panose="02020603050405020304" pitchFamily="18" charset="0"/>
                <a:cs typeface="Times New Roman" panose="02020603050405020304" pitchFamily="18" charset="0"/>
              </a:rPr>
              <a:t>“.</a:t>
            </a:r>
          </a:p>
          <a:p>
            <a:pPr indent="444500" algn="just"/>
            <a:r>
              <a:rPr lang="uk-UA" sz="2000" spc="-30" dirty="0">
                <a:latin typeface="Times New Roman" panose="02020603050405020304" pitchFamily="18" charset="0"/>
                <a:cs typeface="Times New Roman" panose="02020603050405020304" pitchFamily="18" charset="0"/>
              </a:rPr>
              <a:t>У частині першій статті 294 Кодексу встановлено перелік ухвал суду першої інстанції, на які можуть бути подані апеляційні скарги окремо від рішення суду.</a:t>
            </a:r>
          </a:p>
          <a:p>
            <a:pPr indent="444500" algn="just"/>
            <a:r>
              <a:rPr lang="uk-UA" sz="2000" spc="-30" dirty="0">
                <a:latin typeface="Times New Roman" panose="02020603050405020304" pitchFamily="18" charset="0"/>
                <a:cs typeface="Times New Roman" panose="02020603050405020304" pitchFamily="18" charset="0"/>
              </a:rPr>
              <a:t>Згідно з частиною шостою статті 383 Кодексу „за відсутності обставин протиправності відповідних рішень, дій чи бездіяльності суб’єкта владних повноважень – відповідача та порушення ним прав, свобод, </a:t>
            </a:r>
            <a:r>
              <a:rPr lang="uk-UA" sz="2000" spc="-30" dirty="0" smtClean="0">
                <a:latin typeface="Times New Roman" panose="02020603050405020304" pitchFamily="18" charset="0"/>
                <a:cs typeface="Times New Roman" panose="02020603050405020304" pitchFamily="18" charset="0"/>
              </a:rPr>
              <a:t>інтересів особи-позивача</a:t>
            </a:r>
            <a:r>
              <a:rPr lang="uk-UA" sz="2000" spc="-30" dirty="0">
                <a:latin typeface="Times New Roman" panose="02020603050405020304" pitchFamily="18" charset="0"/>
                <a:cs typeface="Times New Roman" panose="02020603050405020304" pitchFamily="18" charset="0"/>
              </a:rPr>
              <a:t>, суд залишає заяву без задоволення. За наявності підстав для задоволення заяви суд постановляє ухвалу в порядку, </a:t>
            </a:r>
            <a:r>
              <a:rPr lang="uk-UA" sz="2000" spc="-30" dirty="0" smtClean="0">
                <a:latin typeface="Times New Roman" panose="02020603050405020304" pitchFamily="18" charset="0"/>
                <a:cs typeface="Times New Roman" panose="02020603050405020304" pitchFamily="18" charset="0"/>
              </a:rPr>
              <a:t>передбаченому статтею </a:t>
            </a:r>
            <a:r>
              <a:rPr lang="uk-UA" sz="2000" spc="-30" dirty="0">
                <a:latin typeface="Times New Roman" panose="02020603050405020304" pitchFamily="18" charset="0"/>
                <a:cs typeface="Times New Roman" panose="02020603050405020304" pitchFamily="18" charset="0"/>
              </a:rPr>
              <a:t>249 цього Кодексу</a:t>
            </a:r>
            <a:r>
              <a:rPr lang="uk-UA" sz="2000" spc="-30" dirty="0" smtClean="0">
                <a:latin typeface="Times New Roman" panose="02020603050405020304" pitchFamily="18" charset="0"/>
                <a:cs typeface="Times New Roman" panose="02020603050405020304" pitchFamily="18" charset="0"/>
              </a:rPr>
              <a:t>“.</a:t>
            </a:r>
            <a:endParaRPr lang="uk-UA" sz="2000" spc="-30" dirty="0">
              <a:latin typeface="Times New Roman" panose="02020603050405020304" pitchFamily="18" charset="0"/>
              <a:cs typeface="Times New Roman" panose="02020603050405020304" pitchFamily="18" charset="0"/>
            </a:endParaRPr>
          </a:p>
        </p:txBody>
      </p:sp>
      <p:sp>
        <p:nvSpPr>
          <p:cNvPr id="4" name="Прямокутник 5"/>
          <p:cNvSpPr/>
          <p:nvPr/>
        </p:nvSpPr>
        <p:spPr>
          <a:xfrm>
            <a:off x="305526" y="1259752"/>
            <a:ext cx="11611427" cy="1938992"/>
          </a:xfrm>
          <a:prstGeom prst="rect">
            <a:avLst/>
          </a:prstGeom>
          <a:solidFill>
            <a:schemeClr val="bg1"/>
          </a:solidFill>
          <a:ln w="38100">
            <a:noFill/>
          </a:ln>
        </p:spPr>
        <p:txBody>
          <a:bodyPr wrap="square">
            <a:spAutoFit/>
          </a:bodyPr>
          <a:lstStyle/>
          <a:p>
            <a:pPr marL="711200" algn="ctr">
              <a:defRPr/>
            </a:pPr>
            <a:r>
              <a:rPr lang="uk-UA" sz="2000" b="1" noProof="1">
                <a:latin typeface="Times New Roman" panose="02020603050405020304" pitchFamily="18" charset="0"/>
                <a:cs typeface="Times New Roman" panose="02020603050405020304" pitchFamily="18" charset="0"/>
              </a:rPr>
              <a:t> Рішення Конституційного Суду України </a:t>
            </a:r>
            <a:r>
              <a:rPr lang="uk-UA" sz="2000" b="1" noProof="1" smtClean="0">
                <a:latin typeface="Times New Roman" panose="02020603050405020304" pitchFamily="18" charset="0"/>
                <a:cs typeface="Times New Roman" panose="02020603050405020304" pitchFamily="18" charset="0"/>
              </a:rPr>
              <a:t>(Другий </a:t>
            </a:r>
            <a:r>
              <a:rPr lang="uk-UA" sz="2000" b="1" noProof="1">
                <a:latin typeface="Times New Roman" panose="02020603050405020304" pitchFamily="18" charset="0"/>
                <a:cs typeface="Times New Roman" panose="02020603050405020304" pitchFamily="18" charset="0"/>
              </a:rPr>
              <a:t>сенат)</a:t>
            </a:r>
          </a:p>
          <a:p>
            <a:pPr marL="711200" algn="ctr">
              <a:defRPr/>
            </a:pPr>
            <a:r>
              <a:rPr lang="ru-RU" sz="2000" b="1" noProof="1">
                <a:latin typeface="Times New Roman" panose="02020603050405020304" pitchFamily="18" charset="0"/>
                <a:cs typeface="Times New Roman" panose="02020603050405020304" pitchFamily="18" charset="0"/>
              </a:rPr>
              <a:t>у справі за конституційною скаргою Плескача В’ячеслава Юрійовича</a:t>
            </a:r>
          </a:p>
          <a:p>
            <a:pPr marL="711200" algn="ctr">
              <a:defRPr/>
            </a:pPr>
            <a:r>
              <a:rPr lang="ru-RU" sz="2000" b="1" noProof="1">
                <a:latin typeface="Times New Roman" panose="02020603050405020304" pitchFamily="18" charset="0"/>
                <a:cs typeface="Times New Roman" panose="02020603050405020304" pitchFamily="18" charset="0"/>
              </a:rPr>
              <a:t>щодо відповідності Конституції України (</a:t>
            </a:r>
            <a:r>
              <a:rPr lang="ru-RU" sz="2000" b="1" noProof="1" smtClean="0">
                <a:latin typeface="Times New Roman" panose="02020603050405020304" pitchFamily="18" charset="0"/>
                <a:cs typeface="Times New Roman" panose="02020603050405020304" pitchFamily="18" charset="0"/>
              </a:rPr>
              <a:t>конституційності) приписів </a:t>
            </a:r>
            <a:r>
              <a:rPr lang="ru-RU" sz="2000" b="1" noProof="1">
                <a:latin typeface="Times New Roman" panose="02020603050405020304" pitchFamily="18" charset="0"/>
                <a:cs typeface="Times New Roman" panose="02020603050405020304" pitchFamily="18" charset="0"/>
              </a:rPr>
              <a:t>частини першої </a:t>
            </a:r>
            <a:endParaRPr lang="ru-RU" sz="2000" b="1" noProof="1" smtClean="0">
              <a:latin typeface="Times New Roman" panose="02020603050405020304" pitchFamily="18" charset="0"/>
              <a:cs typeface="Times New Roman" panose="02020603050405020304" pitchFamily="18" charset="0"/>
            </a:endParaRPr>
          </a:p>
          <a:p>
            <a:pPr marL="711200" algn="ctr">
              <a:defRPr/>
            </a:pPr>
            <a:r>
              <a:rPr lang="ru-RU" sz="2000" b="1" noProof="1" smtClean="0">
                <a:latin typeface="Times New Roman" panose="02020603050405020304" pitchFamily="18" charset="0"/>
                <a:cs typeface="Times New Roman" panose="02020603050405020304" pitchFamily="18" charset="0"/>
              </a:rPr>
              <a:t>статті </a:t>
            </a:r>
            <a:r>
              <a:rPr lang="ru-RU" sz="2000" b="1" noProof="1">
                <a:latin typeface="Times New Roman" panose="02020603050405020304" pitchFamily="18" charset="0"/>
                <a:cs typeface="Times New Roman" panose="02020603050405020304" pitchFamily="18" charset="0"/>
              </a:rPr>
              <a:t>294, частини шостої статті </a:t>
            </a:r>
            <a:r>
              <a:rPr lang="ru-RU" sz="2000" b="1" noProof="1" smtClean="0">
                <a:latin typeface="Times New Roman" panose="02020603050405020304" pitchFamily="18" charset="0"/>
                <a:cs typeface="Times New Roman" panose="02020603050405020304" pitchFamily="18" charset="0"/>
              </a:rPr>
              <a:t>383 Кодексу </a:t>
            </a:r>
            <a:r>
              <a:rPr lang="ru-RU" sz="2000" b="1" noProof="1">
                <a:latin typeface="Times New Roman" panose="02020603050405020304" pitchFamily="18" charset="0"/>
                <a:cs typeface="Times New Roman" panose="02020603050405020304" pitchFamily="18" charset="0"/>
              </a:rPr>
              <a:t>адміністративного судочинства </a:t>
            </a:r>
            <a:r>
              <a:rPr lang="ru-RU" sz="2000" b="1" noProof="1" smtClean="0">
                <a:latin typeface="Times New Roman" panose="02020603050405020304" pitchFamily="18" charset="0"/>
                <a:cs typeface="Times New Roman" panose="02020603050405020304" pitchFamily="18" charset="0"/>
              </a:rPr>
              <a:t>України </a:t>
            </a:r>
          </a:p>
          <a:p>
            <a:pPr marL="711200" algn="ctr">
              <a:defRPr/>
            </a:pPr>
            <a:r>
              <a:rPr lang="ru-RU" sz="2000" b="1" noProof="1" smtClean="0">
                <a:latin typeface="Times New Roman" panose="02020603050405020304" pitchFamily="18" charset="0"/>
                <a:cs typeface="Times New Roman" panose="02020603050405020304" pitchFamily="18" charset="0"/>
              </a:rPr>
              <a:t>(щодо </a:t>
            </a:r>
            <a:r>
              <a:rPr lang="ru-RU" sz="2000" b="1" noProof="1">
                <a:latin typeface="Times New Roman" panose="02020603050405020304" pitchFamily="18" charset="0"/>
                <a:cs typeface="Times New Roman" panose="02020603050405020304" pitchFamily="18" charset="0"/>
              </a:rPr>
              <a:t>рівноправності сторін під час судового контролю за виконанням судового рішення)</a:t>
            </a:r>
          </a:p>
          <a:p>
            <a:pPr marL="711200" algn="ctr">
              <a:defRPr/>
            </a:pPr>
            <a:r>
              <a:rPr lang="ru-RU" sz="2000" b="1" noProof="1" smtClean="0">
                <a:latin typeface="Times New Roman" panose="02020603050405020304" pitchFamily="18" charset="0"/>
                <a:cs typeface="Times New Roman" panose="02020603050405020304" pitchFamily="18" charset="0"/>
              </a:rPr>
              <a:t> </a:t>
            </a:r>
            <a:r>
              <a:rPr lang="ru-RU" sz="2000" b="1" noProof="1">
                <a:latin typeface="Times New Roman" panose="02020603050405020304" pitchFamily="18" charset="0"/>
                <a:cs typeface="Times New Roman" panose="02020603050405020304" pitchFamily="18" charset="0"/>
              </a:rPr>
              <a:t>від 1 березня 2023 </a:t>
            </a:r>
            <a:r>
              <a:rPr lang="ru-RU" sz="2000" b="1" noProof="1" smtClean="0">
                <a:latin typeface="Times New Roman" panose="02020603050405020304" pitchFamily="18" charset="0"/>
                <a:cs typeface="Times New Roman" panose="02020603050405020304" pitchFamily="18" charset="0"/>
              </a:rPr>
              <a:t>року № </a:t>
            </a:r>
            <a:r>
              <a:rPr lang="ru-RU" sz="2000" b="1" noProof="1">
                <a:latin typeface="Times New Roman" panose="02020603050405020304" pitchFamily="18" charset="0"/>
                <a:cs typeface="Times New Roman" panose="02020603050405020304" pitchFamily="18" charset="0"/>
              </a:rPr>
              <a:t>2-р(ІІ)/</a:t>
            </a:r>
            <a:r>
              <a:rPr lang="ru-RU" sz="2000" b="1" noProof="1" smtClean="0">
                <a:latin typeface="Times New Roman" panose="02020603050405020304" pitchFamily="18" charset="0"/>
                <a:cs typeface="Times New Roman" panose="02020603050405020304" pitchFamily="18" charset="0"/>
              </a:rPr>
              <a:t>2023 </a:t>
            </a:r>
            <a:endParaRPr lang="uk-UA" sz="2000" b="1" noProof="1">
              <a:latin typeface="Times New Roman" panose="02020603050405020304" pitchFamily="18" charset="0"/>
              <a:cs typeface="Times New Roman" panose="02020603050405020304" pitchFamily="18" charset="0"/>
            </a:endParaRPr>
          </a:p>
        </p:txBody>
      </p:sp>
      <p:sp>
        <p:nvSpPr>
          <p:cNvPr id="6" name="Прямокутник 5"/>
          <p:cNvSpPr/>
          <p:nvPr/>
        </p:nvSpPr>
        <p:spPr>
          <a:xfrm>
            <a:off x="305526" y="248049"/>
            <a:ext cx="11611427" cy="830997"/>
          </a:xfrm>
          <a:prstGeom prst="rect">
            <a:avLst/>
          </a:prstGeom>
          <a:solidFill>
            <a:schemeClr val="bg1"/>
          </a:solidFill>
          <a:ln w="38100">
            <a:noFill/>
          </a:ln>
        </p:spPr>
        <p:txBody>
          <a:bodyPr wrap="square">
            <a:spAutoFit/>
          </a:bodyPr>
          <a:lstStyle/>
          <a:p>
            <a:pPr algn="ctr">
              <a:defRPr/>
            </a:pPr>
            <a:r>
              <a:rPr lang="uk-UA" sz="2400" b="1" i="1" u="sng" noProof="1">
                <a:latin typeface="Times New Roman" panose="02020603050405020304" pitchFamily="18" charset="0"/>
                <a:cs typeface="Times New Roman" panose="02020603050405020304" pitchFamily="18" charset="0"/>
              </a:rPr>
              <a:t>Юридичні позиції Конституційного Суду України </a:t>
            </a:r>
            <a:r>
              <a:rPr lang="ru-RU" sz="2400" b="1" i="1" u="sng" noProof="1">
                <a:latin typeface="Times New Roman" panose="02020603050405020304" pitchFamily="18" charset="0"/>
                <a:cs typeface="Times New Roman" panose="02020603050405020304" pitchFamily="18" charset="0"/>
              </a:rPr>
              <a:t>щодо забезпечення </a:t>
            </a:r>
          </a:p>
          <a:p>
            <a:pPr algn="ctr">
              <a:defRPr/>
            </a:pPr>
            <a:r>
              <a:rPr lang="ru-RU" sz="2400" b="1" i="1" u="sng" noProof="1">
                <a:latin typeface="Times New Roman" panose="02020603050405020304" pitchFamily="18" charset="0"/>
                <a:cs typeface="Times New Roman" panose="02020603050405020304" pitchFamily="18" charset="0"/>
              </a:rPr>
              <a:t>прав осіб на судовий захист в адміністративних спорах</a:t>
            </a:r>
            <a:r>
              <a:rPr lang="uk-UA" sz="2400" b="1" i="1" u="sng" noProof="1">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713947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кутник 4"/>
          <p:cNvSpPr/>
          <p:nvPr/>
        </p:nvSpPr>
        <p:spPr>
          <a:xfrm>
            <a:off x="342897" y="291955"/>
            <a:ext cx="11515263" cy="5647700"/>
          </a:xfrm>
          <a:prstGeom prst="rect">
            <a:avLst/>
          </a:prstGeom>
          <a:solidFill>
            <a:schemeClr val="bg1"/>
          </a:solidFill>
          <a:ln w="38100">
            <a:solidFill>
              <a:schemeClr val="bg1"/>
            </a:solidFill>
          </a:ln>
        </p:spPr>
        <p:txBody>
          <a:bodyPr wrap="square">
            <a:spAutoFit/>
          </a:bodyPr>
          <a:lstStyle/>
          <a:p>
            <a:pPr algn="ctr">
              <a:tabLst>
                <a:tab pos="717550" algn="l"/>
              </a:tabLst>
              <a:defRPr/>
            </a:pPr>
            <a:r>
              <a:rPr lang="uk-UA" sz="1900" b="1" dirty="0" smtClean="0">
                <a:latin typeface="Times New Roman" panose="02020603050405020304" pitchFamily="18" charset="0"/>
                <a:cs typeface="Times New Roman" panose="02020603050405020304" pitchFamily="18" charset="0"/>
              </a:rPr>
              <a:t>Конституційний Суд України</a:t>
            </a:r>
          </a:p>
          <a:p>
            <a:pPr indent="444500" algn="just">
              <a:tabLst>
                <a:tab pos="717550" algn="l"/>
              </a:tabLst>
              <a:defRPr/>
            </a:pPr>
            <a:r>
              <a:rPr lang="uk-UA" sz="1900" spc="-30" dirty="0" smtClean="0">
                <a:latin typeface="Times New Roman" panose="02020603050405020304" pitchFamily="18" charset="0"/>
                <a:cs typeface="Times New Roman" panose="02020603050405020304" pitchFamily="18" charset="0"/>
              </a:rPr>
              <a:t>зауважує, що з принципу „верховенства права“ (</a:t>
            </a:r>
            <a:r>
              <a:rPr lang="uk-UA" sz="1900" spc="-30" dirty="0" err="1" smtClean="0">
                <a:latin typeface="Times New Roman" panose="02020603050405020304" pitchFamily="18" charset="0"/>
                <a:cs typeface="Times New Roman" panose="02020603050405020304" pitchFamily="18" charset="0"/>
              </a:rPr>
              <a:t>правовладдя</a:t>
            </a:r>
            <a:r>
              <a:rPr lang="uk-UA" sz="1900" spc="-30" dirty="0" smtClean="0">
                <a:latin typeface="Times New Roman" panose="02020603050405020304" pitchFamily="18" charset="0"/>
                <a:cs typeface="Times New Roman" panose="02020603050405020304" pitchFamily="18" charset="0"/>
              </a:rPr>
              <a:t>) та вимоги утвердження і забезпечення права особи на судовий захист, що його як загальне право визначено в частині першій статті 55 Конституції України, а в її частині другій виокремлено гарантоване право на оскарження до суду рішень, дій або бездіяльності органів публічної влади, їх посадових і службових осіб, випливає обов’язок держави в особі органу законодавчої влади запровадити юридичний механізм реалізації права особи на судовий захист, зокрема в ділянці судового захисту прав і свобод особи у сфері відносин за публічним правом. Такий юридичний механізм має забезпечувати дієвість права особи на судовий захист, що виявляється в запровадженні законом процесуальних можливостей для реального захисту та поновлення порушених прав і свобод особи, особливо в ситуації, коли це порушення спричинено рішеннями, діями або бездіяльністю органів публічної влади, їх посадових і службових осіб </a:t>
            </a:r>
            <a:r>
              <a:rPr lang="uk-UA" sz="1900" i="1" spc="-30" dirty="0" smtClean="0">
                <a:latin typeface="Times New Roman" panose="02020603050405020304" pitchFamily="18" charset="0"/>
                <a:cs typeface="Times New Roman" panose="02020603050405020304" pitchFamily="18" charset="0"/>
              </a:rPr>
              <a:t>(абзац третій підпункту 4.2 пункту 4 мотивувальної частини).</a:t>
            </a:r>
          </a:p>
          <a:p>
            <a:pPr indent="444500" algn="just">
              <a:tabLst>
                <a:tab pos="717550" algn="l"/>
              </a:tabLst>
              <a:defRPr/>
            </a:pPr>
            <a:r>
              <a:rPr lang="uk-UA" sz="1900" dirty="0" smtClean="0">
                <a:latin typeface="Times New Roman" panose="02020603050405020304" pitchFamily="18" charset="0"/>
                <a:cs typeface="Times New Roman" panose="02020603050405020304" pitchFamily="18" charset="0"/>
              </a:rPr>
              <a:t>У державі, керованій правовладдям, юридичний механізм здійснення права на апеляційний перегляд справи має забезпечувати дієвість права особи на судовий захист та спроможність запобігати негативним для особи наслідкам можливої судової помилки суду першої інстанції. Законодавець, щоб не чинити свавільно під час установлення обмежень або заборон на оскарження апеляційним порядком окремих процесуальних судових рішень (ухвал), повинен, зокрема, ураховувати юридичні наслідки, що настають для особи в результаті ухвалення судового рішення (ухвали), наявність інших, установлених процесуальним законом, дієвих механізмів захисту та поновлення порушених прав і свобод особи </a:t>
            </a:r>
            <a:r>
              <a:rPr lang="uk-UA" sz="1900" i="1" dirty="0" smtClean="0">
                <a:latin typeface="Times New Roman" panose="02020603050405020304" pitchFamily="18" charset="0"/>
                <a:cs typeface="Times New Roman" panose="02020603050405020304" pitchFamily="18" charset="0"/>
              </a:rPr>
              <a:t>(абзац другий підпункту 4.3.2 підпункту 4.3 пункту 4 мотивувальної частини)</a:t>
            </a:r>
            <a:r>
              <a:rPr lang="uk-UA" sz="1900" dirty="0" smtClean="0">
                <a:latin typeface="Times New Roman" panose="02020603050405020304" pitchFamily="18" charset="0"/>
                <a:cs typeface="Times New Roman" panose="02020603050405020304" pitchFamily="18" charset="0"/>
              </a:rPr>
              <a:t>.</a:t>
            </a:r>
            <a:endParaRPr lang="uk-UA" sz="1900" dirty="0">
              <a:latin typeface="Times New Roman" panose="02020603050405020304" pitchFamily="18" charset="0"/>
              <a:cs typeface="Times New Roman" panose="02020603050405020304" pitchFamily="18" charset="0"/>
            </a:endParaRPr>
          </a:p>
        </p:txBody>
      </p:sp>
      <p:sp>
        <p:nvSpPr>
          <p:cNvPr id="6" name="Прямокутник 5"/>
          <p:cNvSpPr/>
          <p:nvPr/>
        </p:nvSpPr>
        <p:spPr>
          <a:xfrm>
            <a:off x="342897" y="6118487"/>
            <a:ext cx="11515263" cy="461665"/>
          </a:xfrm>
          <a:prstGeom prst="rect">
            <a:avLst/>
          </a:prstGeom>
          <a:solidFill>
            <a:schemeClr val="bg1"/>
          </a:solidFill>
          <a:ln w="38100">
            <a:noFill/>
          </a:ln>
        </p:spPr>
        <p:txBody>
          <a:bodyPr wrap="square">
            <a:spAutoFit/>
          </a:bodyPr>
          <a:lstStyle/>
          <a:p>
            <a:pPr algn="ctr">
              <a:defRPr/>
            </a:pPr>
            <a:r>
              <a:rPr lang="uk-UA" sz="2400" b="1" spc="-60" noProof="1">
                <a:latin typeface="Times New Roman" panose="02020603050405020304" pitchFamily="18" charset="0"/>
                <a:cs typeface="Times New Roman" panose="02020603050405020304" pitchFamily="18" charset="0"/>
              </a:rPr>
              <a:t> </a:t>
            </a:r>
            <a:r>
              <a:rPr lang="uk-UA" sz="2200" b="1" i="1" spc="-80" noProof="1">
                <a:latin typeface="Times New Roman" panose="02020603050405020304" pitchFamily="18" charset="0"/>
                <a:cs typeface="Times New Roman" panose="02020603050405020304" pitchFamily="18" charset="0"/>
              </a:rPr>
              <a:t>Рішення Конституційного Суду України </a:t>
            </a:r>
            <a:r>
              <a:rPr lang="uk-UA" sz="2200" b="1" i="1" spc="-80" noProof="1" smtClean="0">
                <a:latin typeface="Times New Roman" panose="02020603050405020304" pitchFamily="18" charset="0"/>
                <a:cs typeface="Times New Roman" panose="02020603050405020304" pitchFamily="18" charset="0"/>
              </a:rPr>
              <a:t>(Другий </a:t>
            </a:r>
            <a:r>
              <a:rPr lang="uk-UA" sz="2200" b="1" i="1" spc="-80" noProof="1">
                <a:latin typeface="Times New Roman" panose="02020603050405020304" pitchFamily="18" charset="0"/>
                <a:cs typeface="Times New Roman" panose="02020603050405020304" pitchFamily="18" charset="0"/>
              </a:rPr>
              <a:t>сенат) </a:t>
            </a:r>
            <a:r>
              <a:rPr lang="ru-RU" sz="2200" b="1" i="1" spc="-80" noProof="1">
                <a:latin typeface="Times New Roman" panose="02020603050405020304" pitchFamily="18" charset="0"/>
                <a:cs typeface="Times New Roman" panose="02020603050405020304" pitchFamily="18" charset="0"/>
              </a:rPr>
              <a:t>від від 1 березня 2023 року № 2-р(ІІ)/2023</a:t>
            </a:r>
            <a:endParaRPr lang="uk-UA" sz="2200" b="1" i="1" spc="-80" noProof="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96050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кутник 4"/>
          <p:cNvSpPr/>
          <p:nvPr/>
        </p:nvSpPr>
        <p:spPr>
          <a:xfrm>
            <a:off x="342894" y="246922"/>
            <a:ext cx="11515263" cy="1200329"/>
          </a:xfrm>
          <a:prstGeom prst="rect">
            <a:avLst/>
          </a:prstGeom>
          <a:solidFill>
            <a:schemeClr val="bg1"/>
          </a:solidFill>
          <a:ln w="38100">
            <a:solidFill>
              <a:schemeClr val="bg1"/>
            </a:solidFill>
          </a:ln>
        </p:spPr>
        <p:txBody>
          <a:bodyPr wrap="square">
            <a:spAutoFit/>
          </a:bodyPr>
          <a:lstStyle/>
          <a:p>
            <a:pPr indent="444500" algn="just">
              <a:tabLst>
                <a:tab pos="717550" algn="l"/>
              </a:tabLst>
              <a:defRPr/>
            </a:pPr>
            <a:r>
              <a:rPr lang="uk-UA" dirty="0" smtClean="0">
                <a:latin typeface="Times New Roman" panose="02020603050405020304" pitchFamily="18" charset="0"/>
                <a:cs typeface="Times New Roman" panose="02020603050405020304" pitchFamily="18" charset="0"/>
              </a:rPr>
              <a:t>Судовий захист та поновлення прав, свобод, інтересів особи, що зазнали порушення внаслідок ухвалення рішень, учинення дій або бездіяльності органами публічної влади, їх посадовими і службовими особами, неможливий без забезпечення виконання судового рішення, ухваленого на користь </a:t>
            </a:r>
            <a:r>
              <a:rPr lang="uk-UA" dirty="0" smtClean="0">
                <a:latin typeface="Times New Roman" panose="02020603050405020304" pitchFamily="18" charset="0"/>
                <a:cs typeface="Times New Roman" panose="02020603050405020304" pitchFamily="18" charset="0"/>
              </a:rPr>
              <a:t>особи </a:t>
            </a:r>
            <a:r>
              <a:rPr lang="uk-UA" i="1" dirty="0" smtClean="0">
                <a:latin typeface="Times New Roman" panose="02020603050405020304" pitchFamily="18" charset="0"/>
                <a:cs typeface="Times New Roman" panose="02020603050405020304" pitchFamily="18" charset="0"/>
              </a:rPr>
              <a:t>(абзац другий пункту 6 мотивувальної частини)</a:t>
            </a:r>
            <a:r>
              <a:rPr lang="uk-UA" dirty="0" smtClean="0">
                <a:latin typeface="Times New Roman" panose="02020603050405020304" pitchFamily="18" charset="0"/>
                <a:cs typeface="Times New Roman" panose="02020603050405020304" pitchFamily="18" charset="0"/>
              </a:rPr>
              <a:t>.</a:t>
            </a:r>
            <a:endParaRPr lang="uk-UA" dirty="0">
              <a:latin typeface="Times New Roman" panose="02020603050405020304" pitchFamily="18" charset="0"/>
              <a:cs typeface="Times New Roman" panose="02020603050405020304" pitchFamily="18" charset="0"/>
            </a:endParaRPr>
          </a:p>
        </p:txBody>
      </p:sp>
      <p:sp>
        <p:nvSpPr>
          <p:cNvPr id="6" name="Прямокутник 5"/>
          <p:cNvSpPr/>
          <p:nvPr/>
        </p:nvSpPr>
        <p:spPr>
          <a:xfrm>
            <a:off x="342894" y="6267638"/>
            <a:ext cx="11515263" cy="369332"/>
          </a:xfrm>
          <a:prstGeom prst="rect">
            <a:avLst/>
          </a:prstGeom>
          <a:solidFill>
            <a:schemeClr val="bg1"/>
          </a:solidFill>
          <a:ln w="38100">
            <a:noFill/>
          </a:ln>
        </p:spPr>
        <p:txBody>
          <a:bodyPr wrap="square">
            <a:spAutoFit/>
          </a:bodyPr>
          <a:lstStyle/>
          <a:p>
            <a:pPr algn="ctr">
              <a:defRPr/>
            </a:pPr>
            <a:r>
              <a:rPr lang="uk-UA" b="1" spc="-60" noProof="1" smtClean="0">
                <a:latin typeface="Times New Roman" panose="02020603050405020304" pitchFamily="18" charset="0"/>
                <a:cs typeface="Times New Roman" panose="02020603050405020304" pitchFamily="18" charset="0"/>
              </a:rPr>
              <a:t> </a:t>
            </a:r>
            <a:r>
              <a:rPr lang="uk-UA" b="1" i="1" spc="-80" noProof="1" smtClean="0">
                <a:latin typeface="Times New Roman" panose="02020603050405020304" pitchFamily="18" charset="0"/>
                <a:cs typeface="Times New Roman" panose="02020603050405020304" pitchFamily="18" charset="0"/>
              </a:rPr>
              <a:t>Рішення Конституційного Суду України (Другий сенат) від від 1 березня 2023 року № 2-р(ІІ)/2023</a:t>
            </a:r>
            <a:endParaRPr lang="uk-UA" b="1" i="1" spc="-80" noProof="1">
              <a:latin typeface="Times New Roman" panose="02020603050405020304" pitchFamily="18" charset="0"/>
              <a:cs typeface="Times New Roman" panose="02020603050405020304" pitchFamily="18" charset="0"/>
            </a:endParaRPr>
          </a:p>
        </p:txBody>
      </p:sp>
      <p:sp>
        <p:nvSpPr>
          <p:cNvPr id="4" name="Прямокутник 3"/>
          <p:cNvSpPr/>
          <p:nvPr/>
        </p:nvSpPr>
        <p:spPr>
          <a:xfrm>
            <a:off x="342893" y="1648107"/>
            <a:ext cx="11515263" cy="2585323"/>
          </a:xfrm>
          <a:prstGeom prst="rect">
            <a:avLst/>
          </a:prstGeom>
          <a:solidFill>
            <a:schemeClr val="bg1"/>
          </a:solidFill>
          <a:ln w="38100">
            <a:solidFill>
              <a:schemeClr val="bg1"/>
            </a:solidFill>
          </a:ln>
        </p:spPr>
        <p:txBody>
          <a:bodyPr wrap="square">
            <a:spAutoFit/>
          </a:bodyPr>
          <a:lstStyle/>
          <a:p>
            <a:pPr indent="444500" algn="just">
              <a:tabLst>
                <a:tab pos="717550" algn="l"/>
              </a:tabLst>
              <a:defRPr/>
            </a:pPr>
            <a:r>
              <a:rPr lang="uk-UA" dirty="0" smtClean="0">
                <a:latin typeface="Times New Roman" panose="02020603050405020304" pitchFamily="18" charset="0"/>
                <a:cs typeface="Times New Roman" panose="02020603050405020304" pitchFamily="18" charset="0"/>
              </a:rPr>
              <a:t>Конституційний Суд України зазначає, що з принципу правовладдя та вимоги утвердження й забезпечення права особи на судовий захист в адміністративному судочинстві випливає обов’язок держави забезпечити також обов’язкове виконання судового рішення, ухваленого на користь особи, задля реального захисту та поновлення її прав, свобод, інтересів, що зазнали порушення внаслідок ухвалення рішень, учинення дій або бездіяльності органами публічної влади, їх посадовими і службовими особами. Невиконання державою цього обов’язку суперечить приписам пункту 9 частини другої статті 129, частин першої, другої статті 129-1 Конституції України та призводить до порушення права особи на судовий захист, підриває дієвість адміністративного судочинства, а отже, є несумісним із принципом правовладдя, що його встановлено частиною першою статті 8 Конституції </a:t>
            </a:r>
            <a:r>
              <a:rPr lang="uk-UA" dirty="0" smtClean="0">
                <a:latin typeface="Times New Roman" panose="02020603050405020304" pitchFamily="18" charset="0"/>
                <a:cs typeface="Times New Roman" panose="02020603050405020304" pitchFamily="18" charset="0"/>
              </a:rPr>
              <a:t>України </a:t>
            </a:r>
            <a:r>
              <a:rPr lang="uk-UA" i="1" dirty="0" smtClean="0">
                <a:latin typeface="Times New Roman" panose="02020603050405020304" pitchFamily="18" charset="0"/>
                <a:cs typeface="Times New Roman" panose="02020603050405020304" pitchFamily="18" charset="0"/>
              </a:rPr>
              <a:t>(абзац четвертий підпункту 6.1 пункту 6 мотивувальної частини)</a:t>
            </a:r>
            <a:r>
              <a:rPr lang="uk-UA" dirty="0" smtClean="0">
                <a:latin typeface="Times New Roman" panose="02020603050405020304" pitchFamily="18" charset="0"/>
                <a:cs typeface="Times New Roman" panose="02020603050405020304" pitchFamily="18" charset="0"/>
              </a:rPr>
              <a:t>.</a:t>
            </a:r>
            <a:endParaRPr lang="uk-UA" dirty="0">
              <a:latin typeface="Times New Roman" panose="02020603050405020304" pitchFamily="18" charset="0"/>
              <a:cs typeface="Times New Roman" panose="02020603050405020304" pitchFamily="18" charset="0"/>
            </a:endParaRPr>
          </a:p>
        </p:txBody>
      </p:sp>
      <p:sp>
        <p:nvSpPr>
          <p:cNvPr id="7" name="Прямокутник 6"/>
          <p:cNvSpPr/>
          <p:nvPr/>
        </p:nvSpPr>
        <p:spPr>
          <a:xfrm>
            <a:off x="342892" y="4411712"/>
            <a:ext cx="11515263" cy="1754326"/>
          </a:xfrm>
          <a:prstGeom prst="rect">
            <a:avLst/>
          </a:prstGeom>
          <a:solidFill>
            <a:schemeClr val="bg1"/>
          </a:solidFill>
          <a:ln w="38100">
            <a:solidFill>
              <a:schemeClr val="bg1"/>
            </a:solidFill>
          </a:ln>
        </p:spPr>
        <p:txBody>
          <a:bodyPr wrap="square">
            <a:spAutoFit/>
          </a:bodyPr>
          <a:lstStyle/>
          <a:p>
            <a:pPr indent="444500" algn="just">
              <a:tabLst>
                <a:tab pos="717550" algn="l"/>
              </a:tabLst>
              <a:defRPr/>
            </a:pPr>
            <a:r>
              <a:rPr lang="uk-UA" dirty="0" smtClean="0">
                <a:latin typeface="Times New Roman" panose="02020603050405020304" pitchFamily="18" charset="0"/>
                <a:cs typeface="Times New Roman" panose="02020603050405020304" pitchFamily="18" charset="0"/>
              </a:rPr>
              <a:t>Конституційний Суд України вважає, що законодавець, ухваливши оспорювані приписи Кодексу, якими не встановив права на апеляційне оскарження ухвали суду про залишення без задоволення заяви, поданої порядком статті 383 Кодексу, діяв свавільно, оскільки не врахував її юридичних наслідків для особи-позивача та не запровадив інших дієвих механізмів захисту і поновлення порушених прав, свобод, інтересів особи-позивача, яка судовим порядком домагається виконання судового рішення, ухваленого на її користь </a:t>
            </a:r>
            <a:r>
              <a:rPr lang="uk-UA" i="1" dirty="0" smtClean="0">
                <a:latin typeface="Times New Roman" panose="02020603050405020304" pitchFamily="18" charset="0"/>
                <a:cs typeface="Times New Roman" panose="02020603050405020304" pitchFamily="18" charset="0"/>
              </a:rPr>
              <a:t>(абзац четвертий </a:t>
            </a:r>
            <a:br>
              <a:rPr lang="uk-UA" i="1" dirty="0" smtClean="0">
                <a:latin typeface="Times New Roman" panose="02020603050405020304" pitchFamily="18" charset="0"/>
                <a:cs typeface="Times New Roman" panose="02020603050405020304" pitchFamily="18" charset="0"/>
              </a:rPr>
            </a:br>
            <a:r>
              <a:rPr lang="uk-UA" i="1" dirty="0" smtClean="0">
                <a:latin typeface="Times New Roman" panose="02020603050405020304" pitchFamily="18" charset="0"/>
                <a:cs typeface="Times New Roman" panose="02020603050405020304" pitchFamily="18" charset="0"/>
              </a:rPr>
              <a:t>підпункту 7.3 пункту 7 мотивувальної частини)</a:t>
            </a:r>
            <a:r>
              <a:rPr lang="uk-UA" dirty="0" smtClean="0">
                <a:latin typeface="Times New Roman" panose="02020603050405020304" pitchFamily="18" charset="0"/>
                <a:cs typeface="Times New Roman" panose="02020603050405020304" pitchFamily="18" charset="0"/>
              </a:rPr>
              <a:t>.</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66528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кутник 4"/>
          <p:cNvSpPr/>
          <p:nvPr/>
        </p:nvSpPr>
        <p:spPr>
          <a:xfrm>
            <a:off x="264887" y="2063527"/>
            <a:ext cx="11611427" cy="2554545"/>
          </a:xfrm>
          <a:prstGeom prst="rect">
            <a:avLst/>
          </a:prstGeom>
          <a:solidFill>
            <a:schemeClr val="bg1"/>
          </a:solidFill>
          <a:ln w="38100">
            <a:solidFill>
              <a:schemeClr val="bg1"/>
            </a:solidFill>
          </a:ln>
        </p:spPr>
        <p:txBody>
          <a:bodyPr wrap="square">
            <a:spAutoFit/>
          </a:bodyPr>
          <a:lstStyle/>
          <a:p>
            <a:pPr algn="ctr"/>
            <a:r>
              <a:rPr lang="uk-UA" sz="2000" b="1" spc="-30" dirty="0">
                <a:latin typeface="Times New Roman" panose="02020603050405020304" pitchFamily="18" charset="0"/>
                <a:cs typeface="Times New Roman" panose="02020603050405020304" pitchFamily="18" charset="0"/>
              </a:rPr>
              <a:t>Предмет конституційного контролю</a:t>
            </a:r>
          </a:p>
          <a:p>
            <a:pPr indent="444500" algn="just"/>
            <a:r>
              <a:rPr lang="uk-UA" sz="2000" spc="-30" dirty="0">
                <a:latin typeface="Times New Roman" panose="02020603050405020304" pitchFamily="18" charset="0"/>
                <a:cs typeface="Times New Roman" panose="02020603050405020304" pitchFamily="18" charset="0"/>
              </a:rPr>
              <a:t>окремі приписи Кодексу адміністративного судочинства України (далі – Кодекс), а саме:</a:t>
            </a:r>
          </a:p>
          <a:p>
            <a:pPr indent="444500" algn="just"/>
            <a:r>
              <a:rPr lang="uk-UA" sz="2000" spc="-30" dirty="0">
                <a:latin typeface="Times New Roman" panose="02020603050405020304" pitchFamily="18" charset="0"/>
                <a:cs typeface="Times New Roman" panose="02020603050405020304" pitchFamily="18" charset="0"/>
              </a:rPr>
              <a:t>- пункту 2 частини дев’ятої статті 171, за яким про прийняття позовної заяви до розгляду та відкриття провадження у справі суд постановляє ухвалу, в якій зазначає, зокрема, „або місце проживання (для фізичних осіб)“;</a:t>
            </a:r>
          </a:p>
          <a:p>
            <a:pPr indent="444500" algn="just"/>
            <a:r>
              <a:rPr lang="uk-UA" sz="2000" spc="-30" dirty="0">
                <a:latin typeface="Times New Roman" panose="02020603050405020304" pitchFamily="18" charset="0"/>
                <a:cs typeface="Times New Roman" panose="02020603050405020304" pitchFamily="18" charset="0"/>
              </a:rPr>
              <a:t>- пункту 4 частини п’ятої статті 246, за яким у резолютивній частині рішення зазначають, зокрема, „або місце проживання чи перебування (для фізичних осіб)“, „реєстраційний номер облікової картки платника податків сторін (для фізичних осіб), за його наявності“.</a:t>
            </a:r>
          </a:p>
        </p:txBody>
      </p:sp>
      <p:sp>
        <p:nvSpPr>
          <p:cNvPr id="4" name="Прямокутник 5"/>
          <p:cNvSpPr/>
          <p:nvPr/>
        </p:nvSpPr>
        <p:spPr>
          <a:xfrm>
            <a:off x="264886" y="266612"/>
            <a:ext cx="11611428" cy="1631216"/>
          </a:xfrm>
          <a:prstGeom prst="rect">
            <a:avLst/>
          </a:prstGeom>
          <a:solidFill>
            <a:schemeClr val="bg1"/>
          </a:solidFill>
          <a:ln w="38100">
            <a:noFill/>
          </a:ln>
        </p:spPr>
        <p:txBody>
          <a:bodyPr wrap="square">
            <a:spAutoFit/>
          </a:bodyPr>
          <a:lstStyle/>
          <a:p>
            <a:pPr marL="711200" algn="ctr">
              <a:defRPr/>
            </a:pPr>
            <a:r>
              <a:rPr lang="uk-UA" sz="2000" b="1" noProof="1">
                <a:latin typeface="Times New Roman" panose="02020603050405020304" pitchFamily="18" charset="0"/>
                <a:cs typeface="Times New Roman" panose="02020603050405020304" pitchFamily="18" charset="0"/>
              </a:rPr>
              <a:t> Рішення Конституційного Суду України (Другий сенат)</a:t>
            </a:r>
          </a:p>
          <a:p>
            <a:pPr marL="711200" algn="ctr">
              <a:defRPr/>
            </a:pPr>
            <a:r>
              <a:rPr lang="ru-RU" sz="2000" b="1" noProof="1">
                <a:latin typeface="Times New Roman" panose="02020603050405020304" pitchFamily="18" charset="0"/>
                <a:cs typeface="Times New Roman" panose="02020603050405020304" pitchFamily="18" charset="0"/>
              </a:rPr>
              <a:t>у справі за конституційними скаргами Сиротенка Сергія Євгеновича щодо відповідності Конституції України (конституційності) окремих приписів пункту 2 частини дев’ятої статті 171, пункту 4 частини п’ятої статті 246 Кодексу адміністративного судочинства України (щодо особових даних у судовому рішенні) від 19 квітня 2023 року № 4-р(II)/2023</a:t>
            </a:r>
            <a:endParaRPr lang="uk-UA" sz="2000" b="1" noProof="1">
              <a:latin typeface="Times New Roman" panose="02020603050405020304" pitchFamily="18" charset="0"/>
              <a:cs typeface="Times New Roman" panose="02020603050405020304" pitchFamily="18" charset="0"/>
            </a:endParaRPr>
          </a:p>
        </p:txBody>
      </p:sp>
      <p:sp>
        <p:nvSpPr>
          <p:cNvPr id="7" name="Прямокутник 6"/>
          <p:cNvSpPr/>
          <p:nvPr/>
        </p:nvSpPr>
        <p:spPr>
          <a:xfrm>
            <a:off x="264886" y="4974272"/>
            <a:ext cx="11611428" cy="1477328"/>
          </a:xfrm>
          <a:prstGeom prst="rect">
            <a:avLst/>
          </a:prstGeom>
          <a:solidFill>
            <a:schemeClr val="bg1"/>
          </a:solidFill>
          <a:ln w="38100">
            <a:solidFill>
              <a:schemeClr val="bg1"/>
            </a:solidFill>
          </a:ln>
        </p:spPr>
        <p:txBody>
          <a:bodyPr wrap="square">
            <a:spAutoFit/>
          </a:bodyPr>
          <a:lstStyle/>
          <a:p>
            <a:pPr indent="444500" algn="just">
              <a:tabLst>
                <a:tab pos="717550" algn="l"/>
              </a:tabLst>
              <a:defRPr/>
            </a:pPr>
            <a:r>
              <a:rPr lang="uk-UA" dirty="0">
                <a:latin typeface="Times New Roman" panose="02020603050405020304" pitchFamily="18" charset="0"/>
                <a:cs typeface="Times New Roman" panose="02020603050405020304" pitchFamily="18" charset="0"/>
              </a:rPr>
              <a:t>… для реалізації конституційного права на судовий захист, що є гарантією захисту, утвердження та здійснення інших конституційних прав і свобод, потрібно на законодавчому рівні визначити належні й дієві національні юридичні механізми здійснення судочинства та виконання судових рішень, які засновані на основних засадах судочинства й здатні забезпечити судовий захист, поновлення порушених прав і свобод кожної </a:t>
            </a:r>
            <a:r>
              <a:rPr lang="uk-UA" dirty="0" smtClean="0">
                <a:latin typeface="Times New Roman" panose="02020603050405020304" pitchFamily="18" charset="0"/>
                <a:cs typeface="Times New Roman" panose="02020603050405020304" pitchFamily="18" charset="0"/>
              </a:rPr>
              <a:t>особи </a:t>
            </a:r>
            <a:r>
              <a:rPr lang="uk-UA" i="1" dirty="0">
                <a:latin typeface="Times New Roman" panose="02020603050405020304" pitchFamily="18" charset="0"/>
                <a:cs typeface="Times New Roman" panose="02020603050405020304" pitchFamily="18" charset="0"/>
              </a:rPr>
              <a:t>(абзац п’ятий підпункту 4.1 пункту 4 мотивувальної частини).</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0213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кутник 5"/>
          <p:cNvSpPr/>
          <p:nvPr/>
        </p:nvSpPr>
        <p:spPr>
          <a:xfrm>
            <a:off x="368299" y="6131187"/>
            <a:ext cx="11515263" cy="369332"/>
          </a:xfrm>
          <a:prstGeom prst="rect">
            <a:avLst/>
          </a:prstGeom>
          <a:solidFill>
            <a:schemeClr val="bg1"/>
          </a:solidFill>
          <a:ln w="38100">
            <a:noFill/>
          </a:ln>
        </p:spPr>
        <p:txBody>
          <a:bodyPr wrap="square">
            <a:spAutoFit/>
          </a:bodyPr>
          <a:lstStyle/>
          <a:p>
            <a:pPr algn="ctr">
              <a:defRPr/>
            </a:pPr>
            <a:r>
              <a:rPr lang="uk-UA" b="1" spc="-60" noProof="1">
                <a:latin typeface="Times New Roman" panose="02020603050405020304" pitchFamily="18" charset="0"/>
                <a:cs typeface="Times New Roman" panose="02020603050405020304" pitchFamily="18" charset="0"/>
              </a:rPr>
              <a:t> </a:t>
            </a:r>
            <a:r>
              <a:rPr lang="uk-UA" b="1" i="1" spc="-70" noProof="1">
                <a:latin typeface="Times New Roman" panose="02020603050405020304" pitchFamily="18" charset="0"/>
                <a:cs typeface="Times New Roman" panose="02020603050405020304" pitchFamily="18" charset="0"/>
              </a:rPr>
              <a:t>Рішення Конституційного Суду України (Другий сенат) </a:t>
            </a:r>
            <a:r>
              <a:rPr lang="ru-RU" b="1" i="1" spc="-70" noProof="1">
                <a:latin typeface="Times New Roman" panose="02020603050405020304" pitchFamily="18" charset="0"/>
                <a:cs typeface="Times New Roman" panose="02020603050405020304" pitchFamily="18" charset="0"/>
              </a:rPr>
              <a:t>від 19 квітня 2023 року № 4-р(II)/2023</a:t>
            </a:r>
          </a:p>
        </p:txBody>
      </p:sp>
      <p:sp>
        <p:nvSpPr>
          <p:cNvPr id="4" name="Прямокутник 3"/>
          <p:cNvSpPr/>
          <p:nvPr/>
        </p:nvSpPr>
        <p:spPr>
          <a:xfrm>
            <a:off x="368299" y="395489"/>
            <a:ext cx="11515263" cy="3416320"/>
          </a:xfrm>
          <a:prstGeom prst="rect">
            <a:avLst/>
          </a:prstGeom>
          <a:solidFill>
            <a:schemeClr val="bg1"/>
          </a:solidFill>
          <a:ln w="38100">
            <a:solidFill>
              <a:schemeClr val="bg1"/>
            </a:solidFill>
          </a:ln>
        </p:spPr>
        <p:txBody>
          <a:bodyPr wrap="square">
            <a:spAutoFit/>
          </a:bodyPr>
          <a:lstStyle/>
          <a:p>
            <a:pPr indent="444500" algn="just">
              <a:tabLst>
                <a:tab pos="717550" algn="l"/>
              </a:tabLst>
              <a:defRPr/>
            </a:pPr>
            <a:r>
              <a:rPr lang="uk-UA" dirty="0">
                <a:latin typeface="Times New Roman" panose="02020603050405020304" pitchFamily="18" charset="0"/>
                <a:cs typeface="Times New Roman" panose="02020603050405020304" pitchFamily="18" charset="0"/>
              </a:rPr>
              <a:t>Конституційний Суд України констатує, що використання в адміністративному провадженні таких особових даних, як місце проживання сторін (для фізичних осіб), потрібне для однозначної ідентифікації сторін на стадії відкриття судового провадження та встановлення судом їх адміністративної процесуальної дієздатності, правильного розв’язання питання предметної юрисдикції та територіальної юрисдикції (підсудності), забезпечення належного інформування сторін про хід розгляду справи; зазначення таких особових даних в ухвалі суду про відкриття провадження у справі потрібне передусім для реалізації сторонами їхніх процесуальних прав, зокрема прав на надання відзиву на позовну заяву (відзив), відповіді на відзив, заперечення, на оскарження судових рішень, здійснення яких може вимагати належного повідомлення сторін за місцем їх проживання чи перебування (для фізичних осіб). Тому установлена окремим приписом пункту 2 частини дев’ятої статті 171 Кодексу вимога зазначати в ухвалі суду про відкриття провадження у справі місце проживання сторін (для фізичних осіб) потрібна для реалізації особою права на судовий захист </a:t>
            </a:r>
            <a:r>
              <a:rPr lang="uk-UA" dirty="0" smtClean="0">
                <a:latin typeface="Times New Roman" panose="02020603050405020304" pitchFamily="18" charset="0"/>
                <a:cs typeface="Times New Roman" panose="02020603050405020304" pitchFamily="18" charset="0"/>
              </a:rPr>
              <a:t>загалом </a:t>
            </a:r>
            <a:r>
              <a:rPr lang="uk-UA" i="1" dirty="0">
                <a:latin typeface="Times New Roman" panose="02020603050405020304" pitchFamily="18" charset="0"/>
                <a:cs typeface="Times New Roman" panose="02020603050405020304" pitchFamily="18" charset="0"/>
              </a:rPr>
              <a:t>(абзац другий підпункту 4.3 пункту 4 мотивувальної частини).</a:t>
            </a:r>
            <a:endParaRPr lang="uk-UA" dirty="0">
              <a:latin typeface="Times New Roman" panose="02020603050405020304" pitchFamily="18" charset="0"/>
              <a:cs typeface="Times New Roman" panose="02020603050405020304" pitchFamily="18" charset="0"/>
            </a:endParaRPr>
          </a:p>
        </p:txBody>
      </p:sp>
      <p:sp>
        <p:nvSpPr>
          <p:cNvPr id="7" name="Прямокутник 6"/>
          <p:cNvSpPr/>
          <p:nvPr/>
        </p:nvSpPr>
        <p:spPr>
          <a:xfrm>
            <a:off x="368299" y="4094335"/>
            <a:ext cx="11515263" cy="1754326"/>
          </a:xfrm>
          <a:prstGeom prst="rect">
            <a:avLst/>
          </a:prstGeom>
          <a:solidFill>
            <a:schemeClr val="bg1"/>
          </a:solidFill>
          <a:ln w="38100">
            <a:solidFill>
              <a:schemeClr val="bg1"/>
            </a:solidFill>
          </a:ln>
        </p:spPr>
        <p:txBody>
          <a:bodyPr wrap="square">
            <a:spAutoFit/>
          </a:bodyPr>
          <a:lstStyle/>
          <a:p>
            <a:pPr indent="444500" algn="just">
              <a:tabLst>
                <a:tab pos="717550" algn="l"/>
              </a:tabLst>
              <a:defRPr/>
            </a:pPr>
            <a:r>
              <a:rPr lang="uk-UA" dirty="0">
                <a:latin typeface="Times New Roman" panose="02020603050405020304" pitchFamily="18" charset="0"/>
                <a:cs typeface="Times New Roman" panose="02020603050405020304" pitchFamily="18" charset="0"/>
              </a:rPr>
              <a:t>… Конституційний Суд України зауважує, що встановлена оспорюваними приписами Кодексу вимога зазначати в судових рішеннях місце проживання чи перебування сторін (для фізичних осіб) та реєстраційний номер облікової картки платника податків сторін (для фізичних осіб), за його наявності, є домірною та сприяє досягненню справедливого балансу між забезпеченням реалізації конституційного права на судовий захист і захистом конституційного права на недоторканність особистого і сімейного </a:t>
            </a:r>
            <a:r>
              <a:rPr lang="uk-UA" dirty="0" smtClean="0">
                <a:latin typeface="Times New Roman" panose="02020603050405020304" pitchFamily="18" charset="0"/>
                <a:cs typeface="Times New Roman" panose="02020603050405020304" pitchFamily="18" charset="0"/>
              </a:rPr>
              <a:t>життя </a:t>
            </a:r>
            <a:r>
              <a:rPr lang="uk-UA" i="1" dirty="0">
                <a:latin typeface="Times New Roman" panose="02020603050405020304" pitchFamily="18" charset="0"/>
                <a:cs typeface="Times New Roman" panose="02020603050405020304" pitchFamily="18" charset="0"/>
              </a:rPr>
              <a:t>(абзац четвертий підпункту 4.4.3 підпункту 4.4 пункту 4 мотивувальної частини).</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6978595"/>
      </p:ext>
    </p:extLst>
  </p:cSld>
  <p:clrMapOvr>
    <a:masterClrMapping/>
  </p:clrMapOvr>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4063</TotalTime>
  <Words>2239</Words>
  <Application>Microsoft Office PowerPoint</Application>
  <PresentationFormat>Широкий екран</PresentationFormat>
  <Paragraphs>85</Paragraphs>
  <Slides>13</Slides>
  <Notes>0</Notes>
  <HiddenSlides>0</HiddenSlides>
  <MMClips>0</MMClips>
  <ScaleCrop>false</ScaleCrop>
  <HeadingPairs>
    <vt:vector size="6" baseType="variant">
      <vt:variant>
        <vt:lpstr>Використані шрифти</vt:lpstr>
      </vt:variant>
      <vt:variant>
        <vt:i4>6</vt:i4>
      </vt:variant>
      <vt:variant>
        <vt:lpstr>Тема</vt:lpstr>
      </vt:variant>
      <vt:variant>
        <vt:i4>2</vt:i4>
      </vt:variant>
      <vt:variant>
        <vt:lpstr>Заголовки слайдів</vt:lpstr>
      </vt:variant>
      <vt:variant>
        <vt:i4>13</vt:i4>
      </vt:variant>
    </vt:vector>
  </HeadingPairs>
  <TitlesOfParts>
    <vt:vector size="21" baseType="lpstr">
      <vt:lpstr>Arial</vt:lpstr>
      <vt:lpstr>Calibri</vt:lpstr>
      <vt:lpstr>Calibri Light</vt:lpstr>
      <vt:lpstr>Merriweather</vt:lpstr>
      <vt:lpstr>Monotype Corsiva</vt:lpstr>
      <vt:lpstr>Times New Roman</vt:lpstr>
      <vt:lpstr>Тема Office</vt:lpstr>
      <vt:lpstr>1_Тема Office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Максим С. Дєєв</dc:creator>
  <cp:lastModifiedBy>Галина В. Юровська</cp:lastModifiedBy>
  <cp:revision>511</cp:revision>
  <cp:lastPrinted>2024-11-14T08:19:52Z</cp:lastPrinted>
  <dcterms:created xsi:type="dcterms:W3CDTF">2022-05-18T07:44:42Z</dcterms:created>
  <dcterms:modified xsi:type="dcterms:W3CDTF">2024-11-14T12:36:49Z</dcterms:modified>
</cp:coreProperties>
</file>