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90" r:id="rId3"/>
    <p:sldId id="316" r:id="rId4"/>
    <p:sldId id="317" r:id="rId5"/>
    <p:sldId id="314" r:id="rId6"/>
    <p:sldId id="296" r:id="rId7"/>
    <p:sldId id="324" r:id="rId8"/>
    <p:sldId id="321" r:id="rId9"/>
    <p:sldId id="322" r:id="rId10"/>
    <p:sldId id="323" r:id="rId11"/>
    <p:sldId id="294" r:id="rId12"/>
    <p:sldId id="307" r:id="rId13"/>
    <p:sldId id="293" r:id="rId14"/>
    <p:sldId id="304" r:id="rId15"/>
    <p:sldId id="288" r:id="rId16"/>
    <p:sldId id="319" r:id="rId17"/>
    <p:sldId id="302" r:id="rId18"/>
    <p:sldId id="301" r:id="rId19"/>
    <p:sldId id="318" r:id="rId20"/>
    <p:sldId id="308" r:id="rId21"/>
    <p:sldId id="309" r:id="rId22"/>
    <p:sldId id="303" r:id="rId23"/>
    <p:sldId id="320" r:id="rId24"/>
    <p:sldId id="295" r:id="rId25"/>
    <p:sldId id="325" r:id="rId26"/>
    <p:sldId id="326" r:id="rId27"/>
  </p:sldIdLst>
  <p:sldSz cx="9144000" cy="6858000" type="screen4x3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7295"/>
    <a:srgbClr val="ADB9CD"/>
    <a:srgbClr val="ACB2CE"/>
    <a:srgbClr val="FFFFFF"/>
    <a:srgbClr val="5973B0"/>
    <a:srgbClr val="CBDBEA"/>
    <a:srgbClr val="828E9A"/>
    <a:srgbClr val="747F8A"/>
    <a:srgbClr val="D7D7D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60" autoAdjust="0"/>
    <p:restoredTop sz="99543" autoAdjust="0"/>
  </p:normalViewPr>
  <p:slideViewPr>
    <p:cSldViewPr>
      <p:cViewPr>
        <p:scale>
          <a:sx n="70" d="100"/>
          <a:sy n="70" d="100"/>
        </p:scale>
        <p:origin x="-1219" y="-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mbria" panose="02040503050406030204" pitchFamily="18" charset="0"/>
              </a:defRPr>
            </a:lvl1pPr>
          </a:lstStyle>
          <a:p>
            <a:endParaRPr lang="lt-LT" dirty="0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mbria" panose="02040503050406030204" pitchFamily="18" charset="0"/>
              </a:defRPr>
            </a:lvl1pPr>
          </a:lstStyle>
          <a:p>
            <a:fld id="{66F2A57D-3698-4C80-AA1F-B7CDA5CE69DB}" type="datetimeFigureOut">
              <a:rPr lang="lt-LT" smtClean="0"/>
              <a:pPr/>
              <a:t>2016-10-08</a:t>
            </a:fld>
            <a:endParaRPr lang="lt-LT" dirty="0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 dirty="0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 dirty="0"/>
              <a:t>Redaguoti šablono teksto stilius</a:t>
            </a:r>
          </a:p>
          <a:p>
            <a:pPr lvl="1"/>
            <a:r>
              <a:rPr lang="lt-LT" dirty="0"/>
              <a:t>Antras lygis</a:t>
            </a:r>
          </a:p>
          <a:p>
            <a:pPr lvl="2"/>
            <a:r>
              <a:rPr lang="lt-LT" dirty="0"/>
              <a:t>Trečias lygis</a:t>
            </a:r>
          </a:p>
          <a:p>
            <a:pPr lvl="3"/>
            <a:r>
              <a:rPr lang="lt-LT" dirty="0"/>
              <a:t>Ketvirtas lygis</a:t>
            </a:r>
          </a:p>
          <a:p>
            <a:pPr lvl="4"/>
            <a:r>
              <a:rPr lang="lt-LT" dirty="0"/>
              <a:t>Penktas lygis</a:t>
            </a:r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mbria" panose="02040503050406030204" pitchFamily="18" charset="0"/>
              </a:defRPr>
            </a:lvl1pPr>
          </a:lstStyle>
          <a:p>
            <a:endParaRPr lang="lt-LT" dirty="0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mbria" panose="02040503050406030204" pitchFamily="18" charset="0"/>
              </a:defRPr>
            </a:lvl1pPr>
          </a:lstStyle>
          <a:p>
            <a:fld id="{47C5821F-6CD7-4C03-B1D3-03C031009EA3}" type="slidenum">
              <a:rPr lang="lt-LT" smtClean="0"/>
              <a:pPr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03307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mbria" panose="0204050305040603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/>
              <a:t>Spustelėję redag. ruoš. paantrš. stilių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FDF8-F048-461D-B1C4-4FAFBAE92EE5}" type="datetimeFigureOut">
              <a:rPr lang="lt-LT" smtClean="0"/>
              <a:pPr/>
              <a:t>2016-10-08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9E3D6-90BD-4F25-8B2F-16599A330076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85069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FDF8-F048-461D-B1C4-4FAFBAE92EE5}" type="datetimeFigureOut">
              <a:rPr lang="lt-LT" smtClean="0"/>
              <a:pPr/>
              <a:t>2016-10-08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9E3D6-90BD-4F25-8B2F-16599A330076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56423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FDF8-F048-461D-B1C4-4FAFBAE92EE5}" type="datetimeFigureOut">
              <a:rPr lang="lt-LT" smtClean="0"/>
              <a:pPr/>
              <a:t>2016-10-08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9E3D6-90BD-4F25-8B2F-16599A330076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9424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/>
              <a:t>Spustelėję redag. ruoš. paantrš. stilių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FDF8-F048-461D-B1C4-4FAFBAE92EE5}" type="datetimeFigureOut">
              <a:rPr lang="lt-LT" smtClean="0">
                <a:solidFill>
                  <a:prstClr val="black">
                    <a:tint val="75000"/>
                  </a:prstClr>
                </a:solidFill>
              </a:rPr>
              <a:pPr/>
              <a:t>2016-10-08</a:t>
            </a:fld>
            <a:endParaRPr lang="lt-L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9E3D6-90BD-4F25-8B2F-16599A330076}" type="slidenum">
              <a:rPr lang="lt-L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t-L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694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FDF8-F048-461D-B1C4-4FAFBAE92EE5}" type="datetimeFigureOut">
              <a:rPr lang="lt-LT" smtClean="0">
                <a:solidFill>
                  <a:prstClr val="black">
                    <a:tint val="75000"/>
                  </a:prstClr>
                </a:solidFill>
              </a:rPr>
              <a:pPr/>
              <a:t>2016-10-08</a:t>
            </a:fld>
            <a:endParaRPr lang="lt-L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9E3D6-90BD-4F25-8B2F-16599A330076}" type="slidenum">
              <a:rPr lang="lt-L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t-L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879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t-LT"/>
              <a:t>Spustelėję redag. ruoš. pavad. stilių</a:t>
            </a:r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FDF8-F048-461D-B1C4-4FAFBAE92EE5}" type="datetimeFigureOut">
              <a:rPr lang="lt-LT" smtClean="0">
                <a:solidFill>
                  <a:prstClr val="black">
                    <a:tint val="75000"/>
                  </a:prstClr>
                </a:solidFill>
              </a:rPr>
              <a:pPr/>
              <a:t>2016-10-08</a:t>
            </a:fld>
            <a:endParaRPr lang="lt-L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9E3D6-90BD-4F25-8B2F-16599A330076}" type="slidenum">
              <a:rPr lang="lt-L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t-L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95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FDF8-F048-461D-B1C4-4FAFBAE92EE5}" type="datetimeFigureOut">
              <a:rPr lang="lt-LT" smtClean="0">
                <a:solidFill>
                  <a:prstClr val="black">
                    <a:tint val="75000"/>
                  </a:prstClr>
                </a:solidFill>
              </a:rPr>
              <a:pPr/>
              <a:t>2016-10-08</a:t>
            </a:fld>
            <a:endParaRPr lang="lt-L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9E3D6-90BD-4F25-8B2F-16599A330076}" type="slidenum">
              <a:rPr lang="lt-L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t-L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696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/>
              <a:t>Spustelėję redag. ruoš. pavad. stilių</a:t>
            </a:r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FDF8-F048-461D-B1C4-4FAFBAE92EE5}" type="datetimeFigureOut">
              <a:rPr lang="lt-LT" smtClean="0">
                <a:solidFill>
                  <a:prstClr val="black">
                    <a:tint val="75000"/>
                  </a:prstClr>
                </a:solidFill>
              </a:rPr>
              <a:pPr/>
              <a:t>2016-10-08</a:t>
            </a:fld>
            <a:endParaRPr lang="lt-L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9E3D6-90BD-4F25-8B2F-16599A330076}" type="slidenum">
              <a:rPr lang="lt-L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t-L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155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FDF8-F048-461D-B1C4-4FAFBAE92EE5}" type="datetimeFigureOut">
              <a:rPr lang="lt-LT" smtClean="0">
                <a:solidFill>
                  <a:prstClr val="black">
                    <a:tint val="75000"/>
                  </a:prstClr>
                </a:solidFill>
              </a:rPr>
              <a:pPr/>
              <a:t>2016-10-08</a:t>
            </a:fld>
            <a:endParaRPr lang="lt-L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9E3D6-90BD-4F25-8B2F-16599A330076}" type="slidenum">
              <a:rPr lang="lt-L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t-L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711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FDF8-F048-461D-B1C4-4FAFBAE92EE5}" type="datetimeFigureOut">
              <a:rPr lang="lt-LT" smtClean="0">
                <a:solidFill>
                  <a:prstClr val="black">
                    <a:tint val="75000"/>
                  </a:prstClr>
                </a:solidFill>
              </a:rPr>
              <a:pPr/>
              <a:t>2016-10-08</a:t>
            </a:fld>
            <a:endParaRPr lang="lt-L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9E3D6-90BD-4F25-8B2F-16599A330076}" type="slidenum">
              <a:rPr lang="lt-L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t-L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2367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/>
              <a:t>Spustelėję redag. ruoš. pavad. stilių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FDF8-F048-461D-B1C4-4FAFBAE92EE5}" type="datetimeFigureOut">
              <a:rPr lang="lt-LT" smtClean="0">
                <a:solidFill>
                  <a:prstClr val="black">
                    <a:tint val="75000"/>
                  </a:prstClr>
                </a:solidFill>
              </a:rPr>
              <a:pPr/>
              <a:t>2016-10-08</a:t>
            </a:fld>
            <a:endParaRPr lang="lt-L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9E3D6-90BD-4F25-8B2F-16599A330076}" type="slidenum">
              <a:rPr lang="lt-L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t-L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040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FDF8-F048-461D-B1C4-4FAFBAE92EE5}" type="datetimeFigureOut">
              <a:rPr lang="lt-LT" smtClean="0"/>
              <a:pPr/>
              <a:t>2016-10-08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9E3D6-90BD-4F25-8B2F-16599A330076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12777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/>
              <a:t>Spustelėję redag. ruoš. pavad. stilių</a:t>
            </a:r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FDF8-F048-461D-B1C4-4FAFBAE92EE5}" type="datetimeFigureOut">
              <a:rPr lang="lt-LT" smtClean="0">
                <a:solidFill>
                  <a:prstClr val="black">
                    <a:tint val="75000"/>
                  </a:prstClr>
                </a:solidFill>
              </a:rPr>
              <a:pPr/>
              <a:t>2016-10-08</a:t>
            </a:fld>
            <a:endParaRPr lang="lt-L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9E3D6-90BD-4F25-8B2F-16599A330076}" type="slidenum">
              <a:rPr lang="lt-L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t-L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799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FDF8-F048-461D-B1C4-4FAFBAE92EE5}" type="datetimeFigureOut">
              <a:rPr lang="lt-LT" smtClean="0">
                <a:solidFill>
                  <a:prstClr val="black">
                    <a:tint val="75000"/>
                  </a:prstClr>
                </a:solidFill>
              </a:rPr>
              <a:pPr/>
              <a:t>2016-10-08</a:t>
            </a:fld>
            <a:endParaRPr lang="lt-L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9E3D6-90BD-4F25-8B2F-16599A330076}" type="slidenum">
              <a:rPr lang="lt-L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t-L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9639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FDF8-F048-461D-B1C4-4FAFBAE92EE5}" type="datetimeFigureOut">
              <a:rPr lang="lt-LT" smtClean="0">
                <a:solidFill>
                  <a:prstClr val="black">
                    <a:tint val="75000"/>
                  </a:prstClr>
                </a:solidFill>
              </a:rPr>
              <a:pPr/>
              <a:t>2016-10-08</a:t>
            </a:fld>
            <a:endParaRPr lang="lt-L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9E3D6-90BD-4F25-8B2F-16599A330076}" type="slidenum">
              <a:rPr lang="lt-L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t-L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277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t-LT"/>
              <a:t>Spustelėję redag. ruoš. pavad. stilių</a:t>
            </a:r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FDF8-F048-461D-B1C4-4FAFBAE92EE5}" type="datetimeFigureOut">
              <a:rPr lang="lt-LT" smtClean="0"/>
              <a:pPr/>
              <a:t>2016-10-08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9E3D6-90BD-4F25-8B2F-16599A330076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94727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FDF8-F048-461D-B1C4-4FAFBAE92EE5}" type="datetimeFigureOut">
              <a:rPr lang="lt-LT" smtClean="0"/>
              <a:pPr/>
              <a:t>2016-10-08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9E3D6-90BD-4F25-8B2F-16599A330076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41714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/>
              <a:t>Spustelėję redag. ruoš. pavad. stilių</a:t>
            </a:r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FDF8-F048-461D-B1C4-4FAFBAE92EE5}" type="datetimeFigureOut">
              <a:rPr lang="lt-LT" smtClean="0"/>
              <a:pPr/>
              <a:t>2016-10-08</a:t>
            </a:fld>
            <a:endParaRPr lang="lt-LT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9E3D6-90BD-4F25-8B2F-16599A330076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20270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FDF8-F048-461D-B1C4-4FAFBAE92EE5}" type="datetimeFigureOut">
              <a:rPr lang="lt-LT" smtClean="0"/>
              <a:pPr/>
              <a:t>2016-10-08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9E3D6-90BD-4F25-8B2F-16599A330076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18123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FDF8-F048-461D-B1C4-4FAFBAE92EE5}" type="datetimeFigureOut">
              <a:rPr lang="lt-LT" smtClean="0"/>
              <a:pPr/>
              <a:t>2016-10-08</a:t>
            </a:fld>
            <a:endParaRPr lang="lt-LT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9E3D6-90BD-4F25-8B2F-16599A330076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56267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/>
              <a:t>Spustelėję redag. ruoš. pavad. stilių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FDF8-F048-461D-B1C4-4FAFBAE92EE5}" type="datetimeFigureOut">
              <a:rPr lang="lt-LT" smtClean="0"/>
              <a:pPr/>
              <a:t>2016-10-08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9E3D6-90BD-4F25-8B2F-16599A330076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07474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/>
              <a:t>Spustelėję redag. ruoš. pavad. stilių</a:t>
            </a:r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FDF8-F048-461D-B1C4-4FAFBAE92EE5}" type="datetimeFigureOut">
              <a:rPr lang="lt-LT" smtClean="0"/>
              <a:pPr/>
              <a:t>2016-10-08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9E3D6-90BD-4F25-8B2F-16599A330076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67259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dirty="0"/>
              <a:t>Spustelėję </a:t>
            </a:r>
            <a:r>
              <a:rPr lang="lt-LT" dirty="0" err="1"/>
              <a:t>redag</a:t>
            </a:r>
            <a:r>
              <a:rPr lang="lt-LT" dirty="0"/>
              <a:t>. ruoš. </a:t>
            </a:r>
            <a:r>
              <a:rPr lang="lt-LT" dirty="0" err="1"/>
              <a:t>pavad</a:t>
            </a:r>
            <a:r>
              <a:rPr lang="lt-LT" dirty="0"/>
              <a:t>. stilių</a:t>
            </a:r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dirty="0"/>
              <a:t>Spustelėję </a:t>
            </a:r>
            <a:r>
              <a:rPr lang="lt-LT" dirty="0" err="1"/>
              <a:t>redag</a:t>
            </a:r>
            <a:r>
              <a:rPr lang="lt-LT" dirty="0"/>
              <a:t>. ruoš. teksto stilių</a:t>
            </a:r>
          </a:p>
          <a:p>
            <a:pPr lvl="1"/>
            <a:r>
              <a:rPr lang="lt-LT" dirty="0"/>
              <a:t>Antras lygmuo</a:t>
            </a:r>
          </a:p>
          <a:p>
            <a:pPr lvl="2"/>
            <a:r>
              <a:rPr lang="lt-LT" dirty="0"/>
              <a:t>Trečias lygmuo</a:t>
            </a:r>
          </a:p>
          <a:p>
            <a:pPr lvl="3"/>
            <a:r>
              <a:rPr lang="lt-LT" dirty="0"/>
              <a:t>Ketvirtas lygmuo</a:t>
            </a:r>
          </a:p>
          <a:p>
            <a:pPr lvl="4"/>
            <a:r>
              <a:rPr lang="lt-LT" dirty="0"/>
              <a:t>Penktas lygmuo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fld id="{436CFDF8-F048-461D-B1C4-4FAFBAE92EE5}" type="datetimeFigureOut">
              <a:rPr lang="lt-LT" smtClean="0"/>
              <a:pPr/>
              <a:t>2016-10-08</a:t>
            </a:fld>
            <a:endParaRPr lang="lt-LT" dirty="0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endParaRPr lang="lt-LT" dirty="0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fld id="{A6F9E3D6-90BD-4F25-8B2F-16599A330076}" type="slidenum">
              <a:rPr lang="lt-LT" smtClean="0"/>
              <a:pPr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618928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ambria" panose="02040503050406030204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dirty="0"/>
              <a:t>Spustelėję </a:t>
            </a:r>
            <a:r>
              <a:rPr lang="lt-LT" dirty="0" err="1"/>
              <a:t>redag</a:t>
            </a:r>
            <a:r>
              <a:rPr lang="lt-LT" dirty="0"/>
              <a:t>. ruoš. </a:t>
            </a:r>
            <a:r>
              <a:rPr lang="lt-LT" dirty="0" err="1"/>
              <a:t>pavad</a:t>
            </a:r>
            <a:r>
              <a:rPr lang="lt-LT" dirty="0"/>
              <a:t>. stilių</a:t>
            </a:r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dirty="0"/>
              <a:t>Spustelėję </a:t>
            </a:r>
            <a:r>
              <a:rPr lang="lt-LT" dirty="0" err="1"/>
              <a:t>redag</a:t>
            </a:r>
            <a:r>
              <a:rPr lang="lt-LT" dirty="0"/>
              <a:t>. ruoš. teksto stilių</a:t>
            </a:r>
          </a:p>
          <a:p>
            <a:pPr lvl="1"/>
            <a:r>
              <a:rPr lang="lt-LT" dirty="0"/>
              <a:t>Antras lygmuo</a:t>
            </a:r>
          </a:p>
          <a:p>
            <a:pPr lvl="2"/>
            <a:r>
              <a:rPr lang="lt-LT" dirty="0"/>
              <a:t>Trečias lygmuo</a:t>
            </a:r>
          </a:p>
          <a:p>
            <a:pPr lvl="3"/>
            <a:r>
              <a:rPr lang="lt-LT" dirty="0"/>
              <a:t>Ketvirtas lygmuo</a:t>
            </a:r>
          </a:p>
          <a:p>
            <a:pPr lvl="4"/>
            <a:r>
              <a:rPr lang="lt-LT" dirty="0"/>
              <a:t>Penktas lygmuo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fld id="{436CFDF8-F048-461D-B1C4-4FAFBAE92EE5}" type="datetimeFigureOut">
              <a:rPr lang="lt-LT" smtClean="0">
                <a:solidFill>
                  <a:prstClr val="black">
                    <a:tint val="75000"/>
                  </a:prstClr>
                </a:solidFill>
              </a:rPr>
              <a:pPr/>
              <a:t>2016-10-08</a:t>
            </a:fld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fld id="{A6F9E3D6-90BD-4F25-8B2F-16599A330076}" type="slidenum">
              <a:rPr lang="lt-L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t-L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752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ambria" panose="02040503050406030204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59832" y="1568981"/>
            <a:ext cx="5688632" cy="4382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dirty="0" smtClean="0">
                <a:latin typeface="Cambria" panose="02040503050406030204" pitchFamily="18" charset="0"/>
              </a:rPr>
              <a:t>Established in 1993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dirty="0" smtClean="0">
                <a:latin typeface="Cambria" panose="02040503050406030204" pitchFamily="18" charset="0"/>
              </a:rPr>
              <a:t>First </a:t>
            </a:r>
            <a:r>
              <a:rPr lang="en-US" dirty="0">
                <a:latin typeface="Cambria" panose="02040503050406030204" pitchFamily="18" charset="0"/>
              </a:rPr>
              <a:t>in Europe to </a:t>
            </a:r>
            <a:r>
              <a:rPr lang="en-US" dirty="0" smtClean="0">
                <a:latin typeface="Cambria" panose="02040503050406030204" pitchFamily="18" charset="0"/>
              </a:rPr>
              <a:t>host </a:t>
            </a:r>
            <a:r>
              <a:rPr lang="en-US" dirty="0">
                <a:latin typeface="Cambria" panose="02040503050406030204" pitchFamily="18" charset="0"/>
              </a:rPr>
              <a:t>the </a:t>
            </a:r>
            <a:r>
              <a:rPr lang="en-US" dirty="0" smtClean="0">
                <a:latin typeface="Cambria" panose="02040503050406030204" pitchFamily="18" charset="0"/>
              </a:rPr>
              <a:t>World Congress 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dirty="0" smtClean="0">
                <a:latin typeface="Cambria" panose="02040503050406030204" pitchFamily="18" charset="0"/>
              </a:rPr>
              <a:t>Active participation in international </a:t>
            </a:r>
            <a:r>
              <a:rPr lang="en-US" dirty="0">
                <a:latin typeface="Cambria" panose="02040503050406030204" pitchFamily="18" charset="0"/>
              </a:rPr>
              <a:t>communities – the Conference of European Constitutional Courts (since 1997) and </a:t>
            </a:r>
            <a:r>
              <a:rPr lang="en-US" dirty="0" smtClean="0">
                <a:latin typeface="Cambria" panose="02040503050406030204" pitchFamily="18" charset="0"/>
              </a:rPr>
              <a:t>one  of the founding members of the </a:t>
            </a:r>
            <a:r>
              <a:rPr lang="en-US" dirty="0">
                <a:latin typeface="Cambria" panose="02040503050406030204" pitchFamily="18" charset="0"/>
              </a:rPr>
              <a:t>World Conference on Constitutional Justice (idea to establish  </a:t>
            </a:r>
            <a:r>
              <a:rPr lang="en-US" dirty="0" smtClean="0">
                <a:latin typeface="Cambria" panose="02040503050406030204" pitchFamily="18" charset="0"/>
              </a:rPr>
              <a:t>- raised during </a:t>
            </a:r>
            <a:r>
              <a:rPr lang="en-US" dirty="0">
                <a:latin typeface="Cambria" panose="02040503050406030204" pitchFamily="18" charset="0"/>
              </a:rPr>
              <a:t>the </a:t>
            </a:r>
            <a:r>
              <a:rPr lang="en-US" dirty="0" err="1">
                <a:latin typeface="Cambria" panose="02040503050406030204" pitchFamily="18" charset="0"/>
              </a:rPr>
              <a:t>XIVth</a:t>
            </a:r>
            <a:r>
              <a:rPr lang="en-US" dirty="0">
                <a:latin typeface="Cambria" panose="02040503050406030204" pitchFamily="18" charset="0"/>
              </a:rPr>
              <a:t> Congress of the Conference of European Constitutional Courts, which took place in Vilnius in </a:t>
            </a:r>
            <a:r>
              <a:rPr lang="en-US" dirty="0" smtClean="0">
                <a:latin typeface="Cambria" panose="02040503050406030204" pitchFamily="18" charset="0"/>
              </a:rPr>
              <a:t>2008)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dirty="0" smtClean="0">
                <a:latin typeface="Cambria" panose="02040503050406030204" pitchFamily="18" charset="0"/>
              </a:rPr>
              <a:t>The CC of  Lithuania </a:t>
            </a:r>
            <a:r>
              <a:rPr lang="en-US" dirty="0">
                <a:latin typeface="Cambria" panose="02040503050406030204" pitchFamily="18" charset="0"/>
              </a:rPr>
              <a:t>is also one of the founding members of the Association of Constitutional Justice of the Countries of the Baltic and Black Sea </a:t>
            </a:r>
            <a:r>
              <a:rPr lang="en-US" dirty="0" smtClean="0">
                <a:latin typeface="Cambria" panose="02040503050406030204" pitchFamily="18" charset="0"/>
              </a:rPr>
              <a:t>Regions (2015)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59832" y="704210"/>
            <a:ext cx="4572000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500" cap="small" dirty="0">
                <a:latin typeface="Cambria" panose="02040503050406030204" pitchFamily="18" charset="0"/>
              </a:rPr>
              <a:t>The Host Court</a:t>
            </a:r>
          </a:p>
        </p:txBody>
      </p:sp>
    </p:spTree>
    <p:extLst>
      <p:ext uri="{BB962C8B-B14F-4D97-AF65-F5344CB8AC3E}">
        <p14:creationId xmlns:p14="http://schemas.microsoft.com/office/powerpoint/2010/main" val="7947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39752" y="1340768"/>
            <a:ext cx="6174432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endParaRPr lang="en-US" dirty="0" smtClean="0">
              <a:latin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en-US" b="1" dirty="0" smtClean="0">
                <a:latin typeface="Cambria" panose="02040503050406030204" pitchFamily="18" charset="0"/>
              </a:rPr>
              <a:t>On </a:t>
            </a:r>
            <a:r>
              <a:rPr lang="en-US" b="1" dirty="0">
                <a:latin typeface="Cambria" panose="02040503050406030204" pitchFamily="18" charset="0"/>
              </a:rPr>
              <a:t>11–14 September 2017 in Vilnius</a:t>
            </a:r>
            <a:r>
              <a:rPr lang="en-US" dirty="0">
                <a:latin typeface="Cambria" panose="02040503050406030204" pitchFamily="18" charset="0"/>
              </a:rPr>
              <a:t>, </a:t>
            </a:r>
            <a:endParaRPr lang="en-US" dirty="0" smtClean="0">
              <a:latin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latin typeface="Cambria" panose="02040503050406030204" pitchFamily="18" charset="0"/>
              </a:rPr>
              <a:t>the </a:t>
            </a:r>
            <a:r>
              <a:rPr lang="en-US" dirty="0">
                <a:latin typeface="Cambria" panose="02040503050406030204" pitchFamily="18" charset="0"/>
              </a:rPr>
              <a:t>4th Congress will bring together representatives of constitutional courts, supreme constitutional justice institutions, international courts, and organizations from around the world. </a:t>
            </a:r>
            <a:endParaRPr lang="en-US" dirty="0" smtClean="0">
              <a:latin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endParaRPr lang="en-US" dirty="0" smtClean="0">
              <a:latin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latin typeface="Cambria" panose="02040503050406030204" pitchFamily="18" charset="0"/>
              </a:rPr>
              <a:t>The </a:t>
            </a:r>
            <a:r>
              <a:rPr lang="en-US" dirty="0">
                <a:latin typeface="Cambria" panose="02040503050406030204" pitchFamily="18" charset="0"/>
              </a:rPr>
              <a:t>Congress will be held in the year of special significance to the Lithuanian state: in 2017, Lithuania will mark the 25th anniversary of the Constitution of the Republic of Lithuania, which has remained longest in force throughout the history of the modern State of Lithuania. </a:t>
            </a:r>
            <a:r>
              <a:rPr lang="en-US" dirty="0" smtClean="0">
                <a:latin typeface="Cambria" panose="02040503050406030204" pitchFamily="18" charset="0"/>
              </a:rPr>
              <a:t> 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339752" y="620688"/>
            <a:ext cx="288547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cap="small" dirty="0">
                <a:latin typeface="Cambria" panose="02040503050406030204" pitchFamily="18" charset="0"/>
              </a:rPr>
              <a:t>About the Congress</a:t>
            </a:r>
          </a:p>
        </p:txBody>
      </p:sp>
    </p:spTree>
    <p:extLst>
      <p:ext uri="{BB962C8B-B14F-4D97-AF65-F5344CB8AC3E}">
        <p14:creationId xmlns:p14="http://schemas.microsoft.com/office/powerpoint/2010/main" val="82539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31840" y="2204864"/>
            <a:ext cx="4572000" cy="27209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latin typeface="Cambria" panose="02040503050406030204" pitchFamily="18" charset="0"/>
              </a:rPr>
              <a:t>The 4th Congress will take place in the National Gallery of Art. It is a modern multifunctional centre of art and culture that offers an inspirational environment and is located in the centre of Vilnius. The National Gallery of Art has provided the venue for a number of events of both national and international importance.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24994" y="692696"/>
            <a:ext cx="280831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cap="small" dirty="0">
                <a:latin typeface="Cambria" panose="02040503050406030204" pitchFamily="18" charset="0"/>
              </a:rPr>
              <a:t>The Venue</a:t>
            </a:r>
          </a:p>
        </p:txBody>
      </p:sp>
    </p:spTree>
    <p:extLst>
      <p:ext uri="{BB962C8B-B14F-4D97-AF65-F5344CB8AC3E}">
        <p14:creationId xmlns:p14="http://schemas.microsoft.com/office/powerpoint/2010/main" val="7947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91432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31840" y="1628800"/>
            <a:ext cx="5688632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 smtClean="0">
                <a:latin typeface="Cambria" panose="02040503050406030204" pitchFamily="18" charset="0"/>
              </a:rPr>
              <a:t>In March 2016,</a:t>
            </a:r>
            <a:r>
              <a:rPr lang="lt-LT" sz="1600" b="1" dirty="0" smtClean="0">
                <a:latin typeface="Cambria" panose="02040503050406030204" pitchFamily="18" charset="0"/>
              </a:rPr>
              <a:t> </a:t>
            </a:r>
            <a:r>
              <a:rPr lang="lt-LT" sz="1600" b="1" dirty="0" err="1">
                <a:latin typeface="Cambria" panose="02040503050406030204" pitchFamily="18" charset="0"/>
              </a:rPr>
              <a:t>t</a:t>
            </a:r>
            <a:r>
              <a:rPr lang="lt-LT" sz="1600" b="1" dirty="0" err="1" smtClean="0">
                <a:latin typeface="Cambria" panose="02040503050406030204" pitchFamily="18" charset="0"/>
              </a:rPr>
              <a:t>he</a:t>
            </a:r>
            <a:r>
              <a:rPr lang="lt-LT" sz="1600" b="1" dirty="0" smtClean="0">
                <a:latin typeface="Cambria" panose="02040503050406030204" pitchFamily="18" charset="0"/>
              </a:rPr>
              <a:t> </a:t>
            </a:r>
            <a:r>
              <a:rPr lang="lt-LT" sz="1600" b="1" dirty="0" err="1" smtClean="0">
                <a:latin typeface="Cambria" panose="02040503050406030204" pitchFamily="18" charset="0"/>
              </a:rPr>
              <a:t>Bureau</a:t>
            </a:r>
            <a:r>
              <a:rPr lang="lt-LT" sz="1600" b="1" dirty="0" smtClean="0">
                <a:latin typeface="Cambria" panose="02040503050406030204" pitchFamily="18" charset="0"/>
              </a:rPr>
              <a:t>: </a:t>
            </a:r>
            <a:r>
              <a:rPr lang="en-US" sz="1600" b="1" dirty="0" smtClean="0">
                <a:latin typeface="Cambria" panose="02040503050406030204" pitchFamily="18" charset="0"/>
              </a:rPr>
              <a:t> </a:t>
            </a:r>
            <a:endParaRPr lang="lt-LT" sz="1600" b="1" dirty="0">
              <a:latin typeface="Cambria" panose="02040503050406030204" pitchFamily="18" charset="0"/>
            </a:endParaRP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lt-LT" sz="1600" dirty="0" err="1">
                <a:latin typeface="Cambria" panose="02040503050406030204" pitchFamily="18" charset="0"/>
              </a:rPr>
              <a:t>A</a:t>
            </a:r>
            <a:r>
              <a:rPr lang="lt-LT" sz="1600" dirty="0" err="1" smtClean="0">
                <a:latin typeface="Cambria" panose="02040503050406030204" pitchFamily="18" charset="0"/>
              </a:rPr>
              <a:t>dopted</a:t>
            </a:r>
            <a:r>
              <a:rPr lang="lt-LT" sz="1600" dirty="0" smtClean="0">
                <a:latin typeface="Cambria" panose="02040503050406030204" pitchFamily="18" charset="0"/>
              </a:rPr>
              <a:t> </a:t>
            </a:r>
            <a:r>
              <a:rPr lang="lt-LT" sz="1600" dirty="0" err="1" smtClean="0">
                <a:latin typeface="Cambria" panose="02040503050406030204" pitchFamily="18" charset="0"/>
              </a:rPr>
              <a:t>the</a:t>
            </a:r>
            <a:r>
              <a:rPr lang="lt-LT" sz="1600" dirty="0" smtClean="0">
                <a:latin typeface="Cambria" panose="02040503050406030204" pitchFamily="18" charset="0"/>
              </a:rPr>
              <a:t> </a:t>
            </a:r>
            <a:r>
              <a:rPr lang="lt-LT" sz="1600" dirty="0" err="1" smtClean="0">
                <a:latin typeface="Cambria" panose="02040503050406030204" pitchFamily="18" charset="0"/>
              </a:rPr>
              <a:t>topic</a:t>
            </a:r>
            <a:endParaRPr lang="lt-LT" sz="1600" dirty="0" smtClean="0">
              <a:latin typeface="Cambria" panose="02040503050406030204" pitchFamily="18" charset="0"/>
            </a:endParaRP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lt-LT" sz="1600" dirty="0" err="1">
                <a:latin typeface="Cambria" panose="02040503050406030204" pitchFamily="18" charset="0"/>
              </a:rPr>
              <a:t>A</a:t>
            </a:r>
            <a:r>
              <a:rPr lang="lt-LT" sz="1600" dirty="0" err="1" smtClean="0">
                <a:latin typeface="Cambria" panose="02040503050406030204" pitchFamily="18" charset="0"/>
              </a:rPr>
              <a:t>pproved</a:t>
            </a:r>
            <a:r>
              <a:rPr lang="lt-LT" sz="1600" dirty="0" smtClean="0">
                <a:latin typeface="Cambria" panose="02040503050406030204" pitchFamily="18" charset="0"/>
              </a:rPr>
              <a:t> </a:t>
            </a:r>
            <a:r>
              <a:rPr lang="lt-LT" sz="1600" dirty="0" err="1" smtClean="0">
                <a:latin typeface="Cambria" panose="02040503050406030204" pitchFamily="18" charset="0"/>
              </a:rPr>
              <a:t>the</a:t>
            </a:r>
            <a:r>
              <a:rPr lang="lt-LT" sz="1600" dirty="0" smtClean="0">
                <a:latin typeface="Cambria" panose="02040503050406030204" pitchFamily="18" charset="0"/>
              </a:rPr>
              <a:t> </a:t>
            </a:r>
            <a:r>
              <a:rPr lang="lt-LT" sz="1600" dirty="0" err="1" smtClean="0">
                <a:latin typeface="Cambria" panose="02040503050406030204" pitchFamily="18" charset="0"/>
              </a:rPr>
              <a:t>dates</a:t>
            </a:r>
            <a:r>
              <a:rPr lang="lt-LT" sz="1600" dirty="0">
                <a:latin typeface="Cambria" panose="02040503050406030204" pitchFamily="18" charset="0"/>
              </a:rPr>
              <a:t> </a:t>
            </a:r>
            <a:endParaRPr lang="en-US" sz="1600" dirty="0" smtClean="0">
              <a:latin typeface="Cambria" panose="02040503050406030204" pitchFamily="18" charset="0"/>
            </a:endParaRP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lt-LT" sz="1600" dirty="0" err="1" smtClean="0">
                <a:latin typeface="Cambria" panose="02040503050406030204" pitchFamily="18" charset="0"/>
              </a:rPr>
              <a:t>Approved</a:t>
            </a:r>
            <a:r>
              <a:rPr lang="lt-LT" sz="1600" dirty="0" smtClean="0">
                <a:latin typeface="Cambria" panose="02040503050406030204" pitchFamily="18" charset="0"/>
              </a:rPr>
              <a:t> </a:t>
            </a:r>
            <a:r>
              <a:rPr lang="en-US" sz="1600" dirty="0" smtClean="0">
                <a:latin typeface="Cambria" panose="02040503050406030204" pitchFamily="18" charset="0"/>
              </a:rPr>
              <a:t>the logo</a:t>
            </a:r>
            <a:endParaRPr lang="lt-LT" sz="1600" dirty="0" smtClean="0">
              <a:latin typeface="Cambria" panose="02040503050406030204" pitchFamily="18" charset="0"/>
            </a:endParaRP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lt-LT" sz="1600" dirty="0" err="1">
                <a:latin typeface="Cambria" panose="02040503050406030204" pitchFamily="18" charset="0"/>
              </a:rPr>
              <a:t>A</a:t>
            </a:r>
            <a:r>
              <a:rPr lang="lt-LT" sz="1600" dirty="0" err="1" smtClean="0">
                <a:latin typeface="Cambria" panose="02040503050406030204" pitchFamily="18" charset="0"/>
              </a:rPr>
              <a:t>uthorized</a:t>
            </a:r>
            <a:r>
              <a:rPr lang="lt-LT" sz="1600" dirty="0" smtClean="0">
                <a:latin typeface="Cambria" panose="02040503050406030204" pitchFamily="18" charset="0"/>
              </a:rPr>
              <a:t> </a:t>
            </a:r>
            <a:r>
              <a:rPr lang="lt-LT" sz="1600" dirty="0" err="1" smtClean="0">
                <a:latin typeface="Cambria" panose="02040503050406030204" pitchFamily="18" charset="0"/>
              </a:rPr>
              <a:t>the</a:t>
            </a:r>
            <a:r>
              <a:rPr lang="lt-LT" sz="1600" dirty="0" smtClean="0">
                <a:latin typeface="Cambria" panose="02040503050406030204" pitchFamily="18" charset="0"/>
              </a:rPr>
              <a:t> </a:t>
            </a:r>
            <a:r>
              <a:rPr lang="lt-LT" sz="1600" dirty="0" err="1" smtClean="0">
                <a:latin typeface="Cambria" panose="02040503050406030204" pitchFamily="18" charset="0"/>
              </a:rPr>
              <a:t>preparation</a:t>
            </a:r>
            <a:r>
              <a:rPr lang="lt-LT" sz="1600" dirty="0" smtClean="0">
                <a:latin typeface="Cambria" panose="02040503050406030204" pitchFamily="18" charset="0"/>
              </a:rPr>
              <a:t> </a:t>
            </a:r>
            <a:r>
              <a:rPr lang="lt-LT" sz="1600" dirty="0" err="1" smtClean="0">
                <a:latin typeface="Cambria" panose="02040503050406030204" pitchFamily="18" charset="0"/>
              </a:rPr>
              <a:t>of</a:t>
            </a:r>
            <a:r>
              <a:rPr lang="lt-LT" sz="1600" dirty="0" smtClean="0">
                <a:latin typeface="Cambria" panose="02040503050406030204" pitchFamily="18" charset="0"/>
              </a:rPr>
              <a:t> </a:t>
            </a:r>
            <a:r>
              <a:rPr lang="lt-LT" sz="1600" dirty="0" err="1" smtClean="0">
                <a:latin typeface="Cambria" panose="02040503050406030204" pitchFamily="18" charset="0"/>
              </a:rPr>
              <a:t>the</a:t>
            </a:r>
            <a:r>
              <a:rPr lang="lt-LT" sz="1600" dirty="0" smtClean="0">
                <a:latin typeface="Cambria" panose="02040503050406030204" pitchFamily="18" charset="0"/>
              </a:rPr>
              <a:t> </a:t>
            </a:r>
            <a:r>
              <a:rPr lang="lt-LT" sz="1600" dirty="0" err="1" smtClean="0">
                <a:latin typeface="Cambria" panose="02040503050406030204" pitchFamily="18" charset="0"/>
              </a:rPr>
              <a:t>concept</a:t>
            </a:r>
            <a:r>
              <a:rPr lang="lt-LT" sz="1600" dirty="0" smtClean="0">
                <a:latin typeface="Cambria" panose="02040503050406030204" pitchFamily="18" charset="0"/>
              </a:rPr>
              <a:t> </a:t>
            </a:r>
            <a:r>
              <a:rPr lang="lt-LT" sz="1600" dirty="0" err="1" smtClean="0">
                <a:latin typeface="Cambria" panose="02040503050406030204" pitchFamily="18" charset="0"/>
              </a:rPr>
              <a:t>paper</a:t>
            </a:r>
            <a:r>
              <a:rPr lang="lt-LT" sz="1600" dirty="0" smtClean="0">
                <a:latin typeface="Cambria" panose="02040503050406030204" pitchFamily="18" charset="0"/>
              </a:rPr>
              <a:t> </a:t>
            </a:r>
            <a:r>
              <a:rPr lang="lt-LT" sz="1600" dirty="0" err="1" smtClean="0">
                <a:latin typeface="Cambria" panose="02040503050406030204" pitchFamily="18" charset="0"/>
              </a:rPr>
              <a:t>and</a:t>
            </a:r>
            <a:r>
              <a:rPr lang="lt-LT" sz="1600" dirty="0" smtClean="0">
                <a:latin typeface="Cambria" panose="02040503050406030204" pitchFamily="18" charset="0"/>
              </a:rPr>
              <a:t> </a:t>
            </a:r>
            <a:r>
              <a:rPr lang="lt-LT" sz="1600" dirty="0" err="1" smtClean="0">
                <a:latin typeface="Cambria" panose="02040503050406030204" pitchFamily="18" charset="0"/>
              </a:rPr>
              <a:t>the</a:t>
            </a:r>
            <a:r>
              <a:rPr lang="lt-LT" sz="1600" dirty="0" smtClean="0">
                <a:latin typeface="Cambria" panose="02040503050406030204" pitchFamily="18" charset="0"/>
              </a:rPr>
              <a:t> </a:t>
            </a:r>
            <a:r>
              <a:rPr lang="lt-LT" sz="1600" dirty="0" err="1" smtClean="0">
                <a:latin typeface="Cambria" panose="02040503050406030204" pitchFamily="18" charset="0"/>
              </a:rPr>
              <a:t>questionnaire</a:t>
            </a:r>
            <a:r>
              <a:rPr lang="lt-LT" sz="1600" dirty="0" smtClean="0">
                <a:latin typeface="Cambria" panose="02040503050406030204" pitchFamily="18" charset="0"/>
              </a:rPr>
              <a:t> 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lt-LT" sz="1600" dirty="0" err="1">
                <a:latin typeface="Cambria" panose="02040503050406030204" pitchFamily="18" charset="0"/>
              </a:rPr>
              <a:t>I</a:t>
            </a:r>
            <a:r>
              <a:rPr lang="lt-LT" sz="1600" dirty="0" err="1" smtClean="0">
                <a:latin typeface="Cambria" panose="02040503050406030204" pitchFamily="18" charset="0"/>
              </a:rPr>
              <a:t>nvited</a:t>
            </a:r>
            <a:r>
              <a:rPr lang="lt-LT" sz="1600" dirty="0" smtClean="0">
                <a:latin typeface="Cambria" panose="02040503050406030204" pitchFamily="18" charset="0"/>
              </a:rPr>
              <a:t> </a:t>
            </a:r>
            <a:r>
              <a:rPr lang="lt-LT" sz="1600" dirty="0" err="1" smtClean="0">
                <a:latin typeface="Cambria" panose="02040503050406030204" pitchFamily="18" charset="0"/>
              </a:rPr>
              <a:t>the</a:t>
            </a:r>
            <a:r>
              <a:rPr lang="lt-LT" sz="1600" dirty="0" smtClean="0">
                <a:latin typeface="Cambria" panose="02040503050406030204" pitchFamily="18" charset="0"/>
              </a:rPr>
              <a:t> </a:t>
            </a:r>
            <a:r>
              <a:rPr lang="lt-LT" sz="1600" dirty="0" err="1" smtClean="0">
                <a:latin typeface="Cambria" panose="02040503050406030204" pitchFamily="18" charset="0"/>
              </a:rPr>
              <a:t>groups</a:t>
            </a:r>
            <a:r>
              <a:rPr lang="lt-LT" sz="1600" dirty="0" smtClean="0">
                <a:latin typeface="Cambria" panose="02040503050406030204" pitchFamily="18" charset="0"/>
              </a:rPr>
              <a:t> to </a:t>
            </a:r>
            <a:r>
              <a:rPr lang="lt-LT" sz="1600" dirty="0" err="1" smtClean="0">
                <a:latin typeface="Cambria" panose="02040503050406030204" pitchFamily="18" charset="0"/>
              </a:rPr>
              <a:t>make</a:t>
            </a:r>
            <a:r>
              <a:rPr lang="lt-LT" sz="1600" dirty="0" smtClean="0">
                <a:latin typeface="Cambria" panose="02040503050406030204" pitchFamily="18" charset="0"/>
              </a:rPr>
              <a:t> </a:t>
            </a:r>
            <a:r>
              <a:rPr lang="lt-LT" sz="1600" dirty="0" err="1" smtClean="0">
                <a:latin typeface="Cambria" panose="02040503050406030204" pitchFamily="18" charset="0"/>
              </a:rPr>
              <a:t>up</a:t>
            </a:r>
            <a:r>
              <a:rPr lang="lt-LT" sz="1600" dirty="0" smtClean="0">
                <a:latin typeface="Cambria" panose="02040503050406030204" pitchFamily="18" charset="0"/>
              </a:rPr>
              <a:t> to</a:t>
            </a:r>
            <a:r>
              <a:rPr lang="en-US" sz="1600" dirty="0" smtClean="0">
                <a:latin typeface="Cambria" panose="02040503050406030204" pitchFamily="18" charset="0"/>
              </a:rPr>
              <a:t> 3 proposals for key-note speakers, moderators and rapporteurs </a:t>
            </a:r>
            <a:endParaRPr lang="lt-LT" sz="1600" dirty="0" smtClean="0">
              <a:latin typeface="Cambria" panose="02040503050406030204" pitchFamily="18" charset="0"/>
            </a:endParaRP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lt-LT" sz="1600" dirty="0" err="1">
                <a:latin typeface="Cambria" panose="02040503050406030204" pitchFamily="18" charset="0"/>
              </a:rPr>
              <a:t>A</a:t>
            </a:r>
            <a:r>
              <a:rPr lang="lt-LT" sz="1600" dirty="0" err="1" smtClean="0">
                <a:latin typeface="Cambria" panose="02040503050406030204" pitchFamily="18" charset="0"/>
              </a:rPr>
              <a:t>pproved</a:t>
            </a:r>
            <a:r>
              <a:rPr lang="lt-LT" sz="1600" dirty="0" smtClean="0">
                <a:latin typeface="Cambria" panose="02040503050406030204" pitchFamily="18" charset="0"/>
              </a:rPr>
              <a:t> </a:t>
            </a:r>
            <a:r>
              <a:rPr lang="lt-LT" sz="1600" dirty="0" err="1" smtClean="0">
                <a:latin typeface="Cambria" panose="02040503050406030204" pitchFamily="18" charset="0"/>
              </a:rPr>
              <a:t>the</a:t>
            </a:r>
            <a:r>
              <a:rPr lang="lt-LT" sz="1600" dirty="0" smtClean="0">
                <a:latin typeface="Cambria" panose="02040503050406030204" pitchFamily="18" charset="0"/>
              </a:rPr>
              <a:t> </a:t>
            </a:r>
            <a:r>
              <a:rPr lang="lt-LT" sz="1600" dirty="0" err="1" smtClean="0">
                <a:latin typeface="Cambria" panose="02040503050406030204" pitchFamily="18" charset="0"/>
              </a:rPr>
              <a:t>distribution</a:t>
            </a:r>
            <a:r>
              <a:rPr lang="lt-LT" sz="1600" dirty="0" smtClean="0">
                <a:latin typeface="Cambria" panose="02040503050406030204" pitchFamily="18" charset="0"/>
              </a:rPr>
              <a:t> </a:t>
            </a:r>
            <a:r>
              <a:rPr lang="lt-LT" sz="1600" dirty="0" err="1" smtClean="0">
                <a:latin typeface="Cambria" panose="02040503050406030204" pitchFamily="18" charset="0"/>
              </a:rPr>
              <a:t>of</a:t>
            </a:r>
            <a:r>
              <a:rPr lang="lt-LT" sz="1600" dirty="0" smtClean="0">
                <a:latin typeface="Cambria" panose="02040503050406030204" pitchFamily="18" charset="0"/>
              </a:rPr>
              <a:t> </a:t>
            </a:r>
            <a:r>
              <a:rPr lang="lt-LT" sz="1600" dirty="0" err="1" smtClean="0">
                <a:latin typeface="Cambria" panose="02040503050406030204" pitchFamily="18" charset="0"/>
              </a:rPr>
              <a:t>costs</a:t>
            </a:r>
            <a:endParaRPr lang="lt-LT" sz="1600" dirty="0" smtClean="0">
              <a:latin typeface="Cambria" panose="02040503050406030204" pitchFamily="18" charset="0"/>
            </a:endParaRP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lt-LT" sz="1600" dirty="0" err="1">
                <a:latin typeface="Cambria" panose="02040503050406030204" pitchFamily="18" charset="0"/>
              </a:rPr>
              <a:t>D</a:t>
            </a:r>
            <a:r>
              <a:rPr lang="lt-LT" sz="1600" dirty="0" err="1" smtClean="0">
                <a:latin typeface="Cambria" panose="02040503050406030204" pitchFamily="18" charset="0"/>
              </a:rPr>
              <a:t>ecided</a:t>
            </a:r>
            <a:r>
              <a:rPr lang="lt-LT" sz="1600" dirty="0" smtClean="0">
                <a:latin typeface="Cambria" panose="02040503050406030204" pitchFamily="18" charset="0"/>
              </a:rPr>
              <a:t> </a:t>
            </a:r>
            <a:r>
              <a:rPr lang="lt-LT" sz="1600" dirty="0" err="1" smtClean="0">
                <a:latin typeface="Cambria" panose="02040503050406030204" pitchFamily="18" charset="0"/>
              </a:rPr>
              <a:t>on</a:t>
            </a:r>
            <a:r>
              <a:rPr lang="lt-LT" sz="1600" dirty="0" smtClean="0">
                <a:latin typeface="Cambria" panose="02040503050406030204" pitchFamily="18" charset="0"/>
              </a:rPr>
              <a:t> </a:t>
            </a:r>
            <a:r>
              <a:rPr lang="lt-LT" sz="1600" dirty="0" err="1" smtClean="0">
                <a:latin typeface="Cambria" panose="02040503050406030204" pitchFamily="18" charset="0"/>
              </a:rPr>
              <a:t>the</a:t>
            </a:r>
            <a:r>
              <a:rPr lang="lt-LT" sz="1600" dirty="0" smtClean="0">
                <a:latin typeface="Cambria" panose="02040503050406030204" pitchFamily="18" charset="0"/>
              </a:rPr>
              <a:t> </a:t>
            </a:r>
            <a:r>
              <a:rPr lang="lt-LT" sz="1600" dirty="0" err="1" smtClean="0">
                <a:latin typeface="Cambria" panose="02040503050406030204" pitchFamily="18" charset="0"/>
              </a:rPr>
              <a:t>size</a:t>
            </a:r>
            <a:r>
              <a:rPr lang="lt-LT" sz="1600" dirty="0" smtClean="0">
                <a:latin typeface="Cambria" panose="02040503050406030204" pitchFamily="18" charset="0"/>
              </a:rPr>
              <a:t> </a:t>
            </a:r>
            <a:r>
              <a:rPr lang="lt-LT" sz="1600" dirty="0" err="1" smtClean="0">
                <a:latin typeface="Cambria" panose="02040503050406030204" pitchFamily="18" charset="0"/>
              </a:rPr>
              <a:t>of</a:t>
            </a:r>
            <a:r>
              <a:rPr lang="lt-LT" sz="1600" dirty="0" smtClean="0">
                <a:latin typeface="Cambria" panose="02040503050406030204" pitchFamily="18" charset="0"/>
              </a:rPr>
              <a:t> </a:t>
            </a:r>
            <a:r>
              <a:rPr lang="lt-LT" sz="1600" dirty="0" err="1" smtClean="0">
                <a:latin typeface="Cambria" panose="02040503050406030204" pitchFamily="18" charset="0"/>
              </a:rPr>
              <a:t>delegations</a:t>
            </a:r>
            <a:endParaRPr lang="lt-LT" sz="1600" dirty="0" smtClean="0">
              <a:latin typeface="Cambria" panose="02040503050406030204" pitchFamily="18" charset="0"/>
            </a:endParaRP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sz="1600" dirty="0" smtClean="0">
                <a:latin typeface="Cambria" panose="02040503050406030204" pitchFamily="18" charset="0"/>
              </a:rPr>
              <a:t>Decided on other important issues (e.g. interventions, meetings of groups)</a:t>
            </a:r>
          </a:p>
        </p:txBody>
      </p:sp>
    </p:spTree>
    <p:extLst>
      <p:ext uri="{BB962C8B-B14F-4D97-AF65-F5344CB8AC3E}">
        <p14:creationId xmlns:p14="http://schemas.microsoft.com/office/powerpoint/2010/main" val="7947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55576" y="1700808"/>
            <a:ext cx="7776864" cy="334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latin typeface="Cambria" panose="02040503050406030204" pitchFamily="18" charset="0"/>
              </a:rPr>
              <a:t>The topic of the 4th Congress has been chosen bearing in mind that the rule of law is a prominent multifaceted and uniquely structured constitutional principle, which constitutes the cornerstone of every legal system in the modern world. </a:t>
            </a:r>
            <a:endParaRPr lang="lt-LT" sz="1600" dirty="0" smtClean="0">
              <a:latin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endParaRPr lang="lt-LT" sz="1600" dirty="0" smtClean="0">
              <a:latin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1600" dirty="0" smtClean="0">
                <a:latin typeface="Cambria" panose="02040503050406030204" pitchFamily="18" charset="0"/>
              </a:rPr>
              <a:t>Therefore</a:t>
            </a:r>
            <a:r>
              <a:rPr lang="en-US" sz="1600" dirty="0">
                <a:latin typeface="Cambria" panose="02040503050406030204" pitchFamily="18" charset="0"/>
              </a:rPr>
              <a:t>, a permanent dialogue on the rule of law and on the implementation of this principle contributes to the strengthening of common constitutional values throughout the world. </a:t>
            </a:r>
            <a:endParaRPr lang="lt-LT" sz="1600" dirty="0" smtClean="0">
              <a:latin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endParaRPr lang="lt-LT" sz="1600" dirty="0" smtClean="0">
              <a:latin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1600" dirty="0" smtClean="0">
                <a:latin typeface="Cambria" panose="02040503050406030204" pitchFamily="18" charset="0"/>
              </a:rPr>
              <a:t>The </a:t>
            </a:r>
            <a:r>
              <a:rPr lang="en-US" sz="1600" dirty="0">
                <a:latin typeface="Cambria" panose="02040503050406030204" pitchFamily="18" charset="0"/>
              </a:rPr>
              <a:t>topic is of particular interest to the Central and Eastern European region, which, as a result of the oppression and occupation it experienced for half of a century, was devoid of the existence of the rule of law and constitutional justice.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339752" y="404664"/>
            <a:ext cx="655272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cap="small" dirty="0">
                <a:latin typeface="Cambria" panose="02040503050406030204" pitchFamily="18" charset="0"/>
              </a:rPr>
              <a:t>The Rule of Law and Constitutional Justice in the Contemporary World</a:t>
            </a:r>
          </a:p>
        </p:txBody>
      </p:sp>
    </p:spTree>
    <p:extLst>
      <p:ext uri="{BB962C8B-B14F-4D97-AF65-F5344CB8AC3E}">
        <p14:creationId xmlns:p14="http://schemas.microsoft.com/office/powerpoint/2010/main" val="7947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55576" y="1700808"/>
            <a:ext cx="77768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 smtClean="0">
                <a:latin typeface="Cambria" panose="02040503050406030204" pitchFamily="18" charset="0"/>
              </a:rPr>
              <a:t>The </a:t>
            </a:r>
            <a:r>
              <a:rPr lang="en-US" sz="1600" dirty="0">
                <a:latin typeface="Cambria" panose="02040503050406030204" pitchFamily="18" charset="0"/>
              </a:rPr>
              <a:t>participants of the event will be invited to discuss the main topic of the 4th Congress, subdivided as follows: </a:t>
            </a:r>
            <a:endParaRPr lang="lt-LT" sz="1600" dirty="0" smtClean="0">
              <a:latin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endParaRPr lang="lt-LT" sz="1600" dirty="0" smtClean="0">
              <a:latin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lt-LT" sz="1600" dirty="0" smtClean="0">
                <a:latin typeface="Cambria" panose="02040503050406030204" pitchFamily="18" charset="0"/>
              </a:rPr>
              <a:t>- </a:t>
            </a:r>
            <a:r>
              <a:rPr lang="en-US" sz="1600" dirty="0" smtClean="0">
                <a:latin typeface="Cambria" panose="02040503050406030204" pitchFamily="18" charset="0"/>
              </a:rPr>
              <a:t>the </a:t>
            </a:r>
            <a:r>
              <a:rPr lang="en-US" sz="1600" dirty="0">
                <a:latin typeface="Cambria" panose="02040503050406030204" pitchFamily="18" charset="0"/>
              </a:rPr>
              <a:t>different concepts of the rule of </a:t>
            </a:r>
            <a:r>
              <a:rPr lang="en-US" sz="1600" dirty="0" smtClean="0">
                <a:latin typeface="Cambria" panose="02040503050406030204" pitchFamily="18" charset="0"/>
              </a:rPr>
              <a:t>law</a:t>
            </a:r>
            <a:endParaRPr lang="lt-LT" sz="1600" dirty="0" smtClean="0">
              <a:latin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lt-LT" sz="1600" dirty="0" smtClean="0">
                <a:latin typeface="Cambria" panose="02040503050406030204" pitchFamily="18" charset="0"/>
              </a:rPr>
              <a:t>- </a:t>
            </a:r>
            <a:r>
              <a:rPr lang="en-US" sz="1600" dirty="0" smtClean="0">
                <a:latin typeface="Cambria" panose="02040503050406030204" pitchFamily="18" charset="0"/>
              </a:rPr>
              <a:t>new </a:t>
            </a:r>
            <a:r>
              <a:rPr lang="en-US" sz="1600" dirty="0">
                <a:latin typeface="Cambria" panose="02040503050406030204" pitchFamily="18" charset="0"/>
              </a:rPr>
              <a:t>challenges to the rule of </a:t>
            </a:r>
            <a:r>
              <a:rPr lang="en-US" sz="1600" dirty="0" smtClean="0">
                <a:latin typeface="Cambria" panose="02040503050406030204" pitchFamily="18" charset="0"/>
              </a:rPr>
              <a:t>law</a:t>
            </a:r>
            <a:endParaRPr lang="lt-LT" sz="1600" dirty="0" smtClean="0">
              <a:latin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lt-LT" sz="1600" dirty="0" smtClean="0">
                <a:latin typeface="Cambria" panose="02040503050406030204" pitchFamily="18" charset="0"/>
              </a:rPr>
              <a:t>- </a:t>
            </a:r>
            <a:r>
              <a:rPr lang="en-US" sz="1600" dirty="0" smtClean="0">
                <a:latin typeface="Cambria" panose="02040503050406030204" pitchFamily="18" charset="0"/>
              </a:rPr>
              <a:t>the </a:t>
            </a:r>
            <a:r>
              <a:rPr lang="en-US" sz="1600" dirty="0">
                <a:latin typeface="Cambria" panose="02040503050406030204" pitchFamily="18" charset="0"/>
              </a:rPr>
              <a:t>law and the </a:t>
            </a:r>
            <a:r>
              <a:rPr lang="en-US" sz="1600" dirty="0" smtClean="0">
                <a:latin typeface="Cambria" panose="02040503050406030204" pitchFamily="18" charset="0"/>
              </a:rPr>
              <a:t>state</a:t>
            </a:r>
            <a:endParaRPr lang="lt-LT" sz="1600" dirty="0" smtClean="0">
              <a:latin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lt-LT" sz="1600" dirty="0" smtClean="0">
                <a:latin typeface="Cambria" panose="02040503050406030204" pitchFamily="18" charset="0"/>
              </a:rPr>
              <a:t>- </a:t>
            </a:r>
            <a:r>
              <a:rPr lang="en-US" sz="1600" dirty="0" smtClean="0">
                <a:latin typeface="Cambria" panose="02040503050406030204" pitchFamily="18" charset="0"/>
              </a:rPr>
              <a:t>the </a:t>
            </a:r>
            <a:r>
              <a:rPr lang="en-US" sz="1600" dirty="0">
                <a:latin typeface="Cambria" panose="02040503050406030204" pitchFamily="18" charset="0"/>
              </a:rPr>
              <a:t>law and the </a:t>
            </a:r>
            <a:r>
              <a:rPr lang="en-US" sz="1600" dirty="0" smtClean="0">
                <a:latin typeface="Cambria" panose="02040503050406030204" pitchFamily="18" charset="0"/>
              </a:rPr>
              <a:t>individual </a:t>
            </a:r>
            <a:endParaRPr lang="lt-LT" sz="1600" dirty="0" smtClean="0">
              <a:latin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endParaRPr lang="lt-LT" sz="1600" dirty="0">
              <a:latin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1600" dirty="0" smtClean="0">
                <a:latin typeface="Cambria" panose="02040503050406030204" pitchFamily="18" charset="0"/>
              </a:rPr>
              <a:t>The </a:t>
            </a:r>
            <a:r>
              <a:rPr lang="en-US" sz="1600" dirty="0">
                <a:latin typeface="Cambria" panose="02040503050406030204" pitchFamily="18" charset="0"/>
              </a:rPr>
              <a:t>participants will also take part in the stocktaking session </a:t>
            </a:r>
            <a:r>
              <a:rPr lang="en-US" sz="1600" dirty="0" smtClean="0">
                <a:latin typeface="Cambria" panose="02040503050406030204" pitchFamily="18" charset="0"/>
              </a:rPr>
              <a:t>on</a:t>
            </a:r>
            <a:r>
              <a:rPr lang="lt-LT" sz="1600" dirty="0" smtClean="0">
                <a:latin typeface="Cambria" panose="02040503050406030204" pitchFamily="18" charset="0"/>
              </a:rPr>
              <a:t> </a:t>
            </a:r>
            <a:r>
              <a:rPr lang="en-US" sz="1600" dirty="0" smtClean="0">
                <a:latin typeface="Cambria" panose="02040503050406030204" pitchFamily="18" charset="0"/>
              </a:rPr>
              <a:t>the</a:t>
            </a:r>
            <a:r>
              <a:rPr lang="lt-LT" sz="1600" dirty="0" smtClean="0">
                <a:latin typeface="Cambria" panose="02040503050406030204" pitchFamily="18" charset="0"/>
              </a:rPr>
              <a:t> </a:t>
            </a:r>
            <a:r>
              <a:rPr lang="en-US" sz="1600" dirty="0" smtClean="0">
                <a:latin typeface="Cambria" panose="02040503050406030204" pitchFamily="18" charset="0"/>
              </a:rPr>
              <a:t>independence</a:t>
            </a:r>
            <a:r>
              <a:rPr lang="lt-LT" sz="1600" dirty="0" smtClean="0">
                <a:latin typeface="Cambria" panose="02040503050406030204" pitchFamily="18" charset="0"/>
              </a:rPr>
              <a:t> </a:t>
            </a:r>
            <a:r>
              <a:rPr lang="en-US" sz="1600" dirty="0" smtClean="0">
                <a:latin typeface="Cambria" panose="02040503050406030204" pitchFamily="18" charset="0"/>
              </a:rPr>
              <a:t>of </a:t>
            </a:r>
            <a:r>
              <a:rPr lang="en-US" sz="1600" dirty="0">
                <a:latin typeface="Cambria" panose="02040503050406030204" pitchFamily="18" charset="0"/>
              </a:rPr>
              <a:t>the constitutional courts.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339752" y="404664"/>
            <a:ext cx="655272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cap="small" dirty="0">
                <a:latin typeface="Cambria" panose="02040503050406030204" pitchFamily="18" charset="0"/>
              </a:rPr>
              <a:t>The Rule of Law and Constitutional Justice in the Contemporary World</a:t>
            </a:r>
          </a:p>
        </p:txBody>
      </p:sp>
    </p:spTree>
    <p:extLst>
      <p:ext uri="{BB962C8B-B14F-4D97-AF65-F5344CB8AC3E}">
        <p14:creationId xmlns:p14="http://schemas.microsoft.com/office/powerpoint/2010/main" val="119040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2946"/>
            <a:ext cx="4762352" cy="3350093"/>
          </a:xfrm>
          <a:prstGeom prst="rect">
            <a:avLst/>
          </a:prstGeom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 flipH="1">
            <a:off x="4727700" y="332656"/>
            <a:ext cx="3325221" cy="58825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71988" tIns="100783" rIns="395934" bIns="10078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lt-LT" sz="2500" cap="small" dirty="0" err="1">
                <a:latin typeface="Cambria" panose="020405030504060302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The</a:t>
            </a:r>
            <a:r>
              <a:rPr lang="lt-LT" sz="2500" cap="small" dirty="0">
                <a:latin typeface="Cambria" panose="020405030504060302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500" cap="small" dirty="0">
                <a:latin typeface="Cambria" panose="020405030504060302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Dates</a:t>
            </a:r>
            <a:endParaRPr lang="lt-LT" sz="2500" cap="small" dirty="0">
              <a:latin typeface="Cambria" panose="020405030504060302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352" y="939639"/>
            <a:ext cx="4283968" cy="5645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Cambria" panose="02040503050406030204" pitchFamily="18" charset="0"/>
                <a:cs typeface="Arial" panose="020B0604020202020204" pitchFamily="34" charset="0"/>
              </a:rPr>
              <a:t>Sunday, 10 September</a:t>
            </a:r>
            <a:endParaRPr lang="lt-LT" sz="1600" b="1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1074738" lvl="0" indent="-176213">
              <a:lnSpc>
                <a:spcPct val="114000"/>
              </a:lnSpc>
              <a:buFont typeface="Arial" panose="020B0604020202020204" pitchFamily="34" charset="0"/>
              <a:buChar char="–"/>
            </a:pPr>
            <a:r>
              <a:rPr lang="en-GB" sz="1600" dirty="0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Arrival (long-distance countries)</a:t>
            </a:r>
          </a:p>
          <a:p>
            <a:pPr marL="342900" lvl="0" indent="-342900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b="1" dirty="0">
                <a:latin typeface="Cambria" panose="02040503050406030204" pitchFamily="18" charset="0"/>
                <a:cs typeface="Arial" panose="020B0604020202020204" pitchFamily="34" charset="0"/>
              </a:rPr>
              <a:t>Monday, 11 September </a:t>
            </a:r>
          </a:p>
          <a:p>
            <a:pPr marL="1074738" lvl="0" indent="-176213">
              <a:lnSpc>
                <a:spcPct val="114000"/>
              </a:lnSpc>
              <a:buFont typeface="Arial" panose="020B0604020202020204" pitchFamily="34" charset="0"/>
              <a:buChar char="–"/>
            </a:pPr>
            <a:r>
              <a:rPr lang="en-GB" sz="1600" dirty="0">
                <a:latin typeface="Cambria" panose="02040503050406030204" pitchFamily="18" charset="0"/>
                <a:cs typeface="Arial" panose="020B0604020202020204" pitchFamily="34" charset="0"/>
              </a:rPr>
              <a:t>Arrival (short-distance countries)</a:t>
            </a:r>
            <a:endParaRPr lang="en-GB" sz="1600" dirty="0">
              <a:latin typeface="Cambria" panose="0204050305040603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074738" lvl="0" indent="-176213">
              <a:lnSpc>
                <a:spcPct val="114000"/>
              </a:lnSpc>
              <a:spcBef>
                <a:spcPts val="300"/>
              </a:spcBef>
              <a:buFont typeface="Arial" panose="020B0604020202020204" pitchFamily="34" charset="0"/>
              <a:buChar char="–"/>
            </a:pPr>
            <a:r>
              <a:rPr lang="en-GB" sz="1600" dirty="0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Meetings in the framework of </a:t>
            </a:r>
            <a:br>
              <a:rPr lang="en-GB" sz="1600" dirty="0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GB" sz="1600" dirty="0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regional and linguistic  groups</a:t>
            </a:r>
          </a:p>
          <a:p>
            <a:pPr marL="1074738" lvl="0" indent="-176213">
              <a:lnSpc>
                <a:spcPct val="114000"/>
              </a:lnSpc>
              <a:spcBef>
                <a:spcPts val="300"/>
              </a:spcBef>
              <a:buFont typeface="Arial" panose="020B0604020202020204" pitchFamily="34" charset="0"/>
              <a:buChar char="–"/>
            </a:pPr>
            <a:r>
              <a:rPr lang="en-GB" sz="1600" dirty="0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Meeting of the Bureau of </a:t>
            </a:r>
            <a:br>
              <a:rPr lang="en-GB" sz="1600" dirty="0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GB" sz="1600" dirty="0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the World Conference</a:t>
            </a:r>
            <a:endParaRPr lang="en-GB" sz="16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b="1" dirty="0">
                <a:latin typeface="Cambria" panose="02040503050406030204" pitchFamily="18" charset="0"/>
                <a:cs typeface="Arial" panose="020B0604020202020204" pitchFamily="34" charset="0"/>
              </a:rPr>
              <a:t>Tuesday, 12 September</a:t>
            </a:r>
          </a:p>
          <a:p>
            <a:pPr marL="1074738" lvl="0" indent="-176213">
              <a:lnSpc>
                <a:spcPct val="114000"/>
              </a:lnSpc>
              <a:buFont typeface="Arial" panose="020B0604020202020204" pitchFamily="34" charset="0"/>
              <a:buChar char="–"/>
            </a:pPr>
            <a:r>
              <a:rPr lang="en-GB" sz="1600" dirty="0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Congress </a:t>
            </a:r>
          </a:p>
          <a:p>
            <a:pPr marL="1074738" lvl="0" indent="-176213">
              <a:lnSpc>
                <a:spcPct val="114000"/>
              </a:lnSpc>
              <a:spcBef>
                <a:spcPts val="300"/>
              </a:spcBef>
              <a:buFont typeface="Arial" panose="020B0604020202020204" pitchFamily="34" charset="0"/>
              <a:buChar char="–"/>
            </a:pPr>
            <a:r>
              <a:rPr lang="en-GB" sz="1600" dirty="0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General Assembly for the </a:t>
            </a:r>
            <a:br>
              <a:rPr lang="en-GB" sz="1600" dirty="0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GB" sz="1600" dirty="0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members of the World Conference</a:t>
            </a:r>
          </a:p>
          <a:p>
            <a:pPr marL="285750" lvl="0" indent="-285750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b="1" dirty="0">
                <a:latin typeface="Cambria" panose="02040503050406030204" pitchFamily="18" charset="0"/>
                <a:cs typeface="Arial" panose="020B0604020202020204" pitchFamily="34" charset="0"/>
              </a:rPr>
              <a:t>Wednesday, 13 September</a:t>
            </a:r>
          </a:p>
          <a:p>
            <a:pPr marL="1074738" lvl="0" indent="-176213">
              <a:lnSpc>
                <a:spcPct val="114000"/>
              </a:lnSpc>
              <a:buFont typeface="Arial" panose="020B0604020202020204" pitchFamily="34" charset="0"/>
              <a:buChar char="–"/>
            </a:pPr>
            <a:r>
              <a:rPr lang="en-GB" sz="1600" dirty="0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Congress (continued)</a:t>
            </a:r>
          </a:p>
          <a:p>
            <a:pPr marL="285750" lvl="0" indent="-285750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b="1" dirty="0">
                <a:latin typeface="Cambria" panose="02040503050406030204" pitchFamily="18" charset="0"/>
                <a:cs typeface="Arial" panose="020B0604020202020204" pitchFamily="34" charset="0"/>
              </a:rPr>
              <a:t>Thursday, 14 September</a:t>
            </a:r>
          </a:p>
          <a:p>
            <a:pPr marL="1074738" lvl="0" indent="-176213">
              <a:lnSpc>
                <a:spcPct val="114000"/>
              </a:lnSpc>
              <a:buFont typeface="Arial" panose="020B0604020202020204" pitchFamily="34" charset="0"/>
              <a:buChar char="–"/>
            </a:pPr>
            <a:r>
              <a:rPr lang="en-GB" sz="1600" dirty="0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Social Programme </a:t>
            </a:r>
          </a:p>
          <a:p>
            <a:pPr marL="285750" lvl="0" indent="-285750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b="1" dirty="0">
                <a:latin typeface="Cambria" panose="02040503050406030204" pitchFamily="18" charset="0"/>
                <a:cs typeface="Arial" panose="020B0604020202020204" pitchFamily="34" charset="0"/>
              </a:rPr>
              <a:t>Friday, 15 September</a:t>
            </a:r>
          </a:p>
          <a:p>
            <a:pPr marL="1074738" lvl="0" indent="-176213">
              <a:lnSpc>
                <a:spcPct val="114000"/>
              </a:lnSpc>
              <a:buFont typeface="Arial" panose="020B0604020202020204" pitchFamily="34" charset="0"/>
              <a:buChar char="–"/>
            </a:pPr>
            <a:r>
              <a:rPr lang="en-GB" sz="1600" dirty="0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Departure</a:t>
            </a:r>
            <a:endParaRPr lang="en-GB" sz="1600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7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s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88840"/>
            <a:ext cx="2993735" cy="34758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90436" y="1556792"/>
            <a:ext cx="4680520" cy="413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GB" dirty="0">
                <a:latin typeface="Cambria" panose="02040503050406030204" pitchFamily="18" charset="0"/>
                <a:ea typeface="Calibri" panose="020F0502020204030204" pitchFamily="34" charset="0"/>
              </a:rPr>
              <a:t>The</a:t>
            </a:r>
            <a:r>
              <a:rPr lang="en-GB" b="1" dirty="0">
                <a:latin typeface="Cambria" panose="02040503050406030204" pitchFamily="18" charset="0"/>
                <a:ea typeface="Calibri" panose="020F0502020204030204" pitchFamily="34" charset="0"/>
              </a:rPr>
              <a:t> logo </a:t>
            </a:r>
            <a:r>
              <a:rPr lang="en-GB" dirty="0">
                <a:latin typeface="Cambria" panose="02040503050406030204" pitchFamily="18" charset="0"/>
                <a:ea typeface="Calibri" panose="020F0502020204030204" pitchFamily="34" charset="0"/>
              </a:rPr>
              <a:t>symbolises the close cooperation of constitutional jurisdiction</a:t>
            </a:r>
            <a:r>
              <a:rPr lang="lt-LT" dirty="0"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GB" dirty="0">
                <a:latin typeface="Cambria" panose="02040503050406030204" pitchFamily="18" charset="0"/>
                <a:ea typeface="Calibri" panose="020F0502020204030204" pitchFamily="34" charset="0"/>
              </a:rPr>
              <a:t>institutions seeking to share valuable experience gained while implementing constitutional justice</a:t>
            </a:r>
            <a:r>
              <a:rPr lang="lt-LT" dirty="0">
                <a:latin typeface="Cambria" panose="02040503050406030204" pitchFamily="18" charset="0"/>
                <a:ea typeface="Calibri" panose="020F0502020204030204" pitchFamily="34" charset="0"/>
              </a:rPr>
              <a:t> – </a:t>
            </a:r>
            <a:r>
              <a:rPr lang="en-GB" dirty="0">
                <a:latin typeface="Cambria" panose="02040503050406030204" pitchFamily="18" charset="0"/>
                <a:ea typeface="Calibri" panose="020F0502020204030204" pitchFamily="34" charset="0"/>
              </a:rPr>
              <a:t>the main guarantee of democracy, the protection of human rights, and the rule of law. </a:t>
            </a:r>
            <a:endParaRPr lang="lt-LT" dirty="0">
              <a:latin typeface="Cambria" panose="020405030504060302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dirty="0" smtClean="0">
                <a:latin typeface="Cambria" panose="02040503050406030204" pitchFamily="18" charset="0"/>
                <a:ea typeface="Calibri" panose="020F0502020204030204" pitchFamily="34" charset="0"/>
              </a:rPr>
              <a:t>Mai</a:t>
            </a:r>
            <a:r>
              <a:rPr lang="lt-LT" dirty="0" smtClean="0">
                <a:latin typeface="Cambria" panose="02040503050406030204" pitchFamily="18" charset="0"/>
                <a:ea typeface="Calibri" panose="020F0502020204030204" pitchFamily="34" charset="0"/>
              </a:rPr>
              <a:t>n </a:t>
            </a:r>
            <a:r>
              <a:rPr lang="lt-LT" dirty="0" err="1">
                <a:latin typeface="Cambria" panose="02040503050406030204" pitchFamily="18" charset="0"/>
                <a:ea typeface="Calibri" panose="020F0502020204030204" pitchFamily="34" charset="0"/>
              </a:rPr>
              <a:t>elements</a:t>
            </a:r>
            <a:r>
              <a:rPr lang="lt-LT" dirty="0">
                <a:latin typeface="Cambria" panose="02040503050406030204" pitchFamily="18" charset="0"/>
                <a:ea typeface="Calibri" panose="020F0502020204030204" pitchFamily="34" charset="0"/>
              </a:rPr>
              <a:t>:</a:t>
            </a:r>
          </a:p>
          <a:p>
            <a:pPr marL="457200" indent="-28575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Cambria" panose="02040503050406030204" pitchFamily="18" charset="0"/>
                <a:ea typeface="Calibri" panose="020F0502020204030204" pitchFamily="34" charset="0"/>
              </a:rPr>
              <a:t>the Constitution </a:t>
            </a:r>
            <a:r>
              <a:rPr lang="lt-LT" dirty="0" smtClean="0">
                <a:latin typeface="Cambria" panose="02040503050406030204" pitchFamily="18" charset="0"/>
                <a:ea typeface="Calibri" panose="020F0502020204030204" pitchFamily="34" charset="0"/>
              </a:rPr>
              <a:t>(</a:t>
            </a:r>
            <a:r>
              <a:rPr lang="en-US" dirty="0" smtClean="0">
                <a:latin typeface="Cambria" panose="02040503050406030204" pitchFamily="18" charset="0"/>
                <a:ea typeface="Calibri" panose="020F0502020204030204" pitchFamily="34" charset="0"/>
              </a:rPr>
              <a:t>in </a:t>
            </a:r>
            <a:r>
              <a:rPr lang="en-GB" dirty="0">
                <a:latin typeface="Cambria" panose="02040503050406030204" pitchFamily="18" charset="0"/>
                <a:ea typeface="Calibri" panose="020F0502020204030204" pitchFamily="34" charset="0"/>
              </a:rPr>
              <a:t>the colours of the Lithuanian flag</a:t>
            </a:r>
            <a:r>
              <a:rPr lang="lt-LT" dirty="0">
                <a:latin typeface="Cambria" panose="02040503050406030204" pitchFamily="18" charset="0"/>
                <a:ea typeface="Calibri" panose="020F0502020204030204" pitchFamily="34" charset="0"/>
              </a:rPr>
              <a:t>)</a:t>
            </a:r>
          </a:p>
          <a:p>
            <a:pPr marL="457200" indent="-28575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Cambria" panose="02040503050406030204" pitchFamily="18" charset="0"/>
                <a:ea typeface="Calibri" panose="020F0502020204030204" pitchFamily="34" charset="0"/>
              </a:rPr>
              <a:t>the globe </a:t>
            </a:r>
            <a:endParaRPr lang="lt-LT" dirty="0">
              <a:latin typeface="Cambria" panose="02040503050406030204" pitchFamily="18" charset="0"/>
              <a:ea typeface="Calibri" panose="020F0502020204030204" pitchFamily="34" charset="0"/>
            </a:endParaRPr>
          </a:p>
          <a:p>
            <a:pPr marL="457200" indent="-28575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lt-LT" dirty="0">
                <a:latin typeface="Cambria" panose="02040503050406030204" pitchFamily="18" charset="0"/>
                <a:ea typeface="Calibri" panose="020F0502020204030204" pitchFamily="34" charset="0"/>
              </a:rPr>
              <a:t>t</a:t>
            </a:r>
            <a:r>
              <a:rPr lang="en-GB" dirty="0">
                <a:latin typeface="Cambria" panose="02040503050406030204" pitchFamily="18" charset="0"/>
                <a:ea typeface="Calibri" panose="020F0502020204030204" pitchFamily="34" charset="0"/>
              </a:rPr>
              <a:t>he human figure</a:t>
            </a:r>
            <a:endParaRPr lang="lt-LT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 flipH="1">
            <a:off x="4009883" y="764704"/>
            <a:ext cx="3325221" cy="58825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71988" tIns="100783" rIns="395934" bIns="10078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lt-LT" sz="2500" cap="small" dirty="0" err="1">
                <a:latin typeface="Cambria" panose="020405030504060302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The</a:t>
            </a:r>
            <a:r>
              <a:rPr lang="lt-LT" sz="2500" cap="small" dirty="0">
                <a:latin typeface="Cambria" panose="020405030504060302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lt-LT" sz="2500" cap="small" dirty="0" err="1">
                <a:latin typeface="Cambria" panose="020405030504060302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Logo</a:t>
            </a:r>
            <a:endParaRPr lang="lt-LT" sz="2500" cap="small" dirty="0">
              <a:latin typeface="Cambria" panose="020405030504060302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47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91432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31840" y="1628800"/>
            <a:ext cx="5400600" cy="474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Tx/>
              <a:buChar char="-"/>
            </a:pPr>
            <a:endParaRPr lang="lt-LT" dirty="0" smtClean="0">
              <a:latin typeface="Cambria" panose="02040503050406030204" pitchFamily="18" charset="0"/>
            </a:endParaRP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lt-LT" dirty="0" err="1" smtClean="0">
                <a:latin typeface="Cambria" panose="02040503050406030204" pitchFamily="18" charset="0"/>
              </a:rPr>
              <a:t>Concept</a:t>
            </a:r>
            <a:r>
              <a:rPr lang="lt-LT" dirty="0" smtClean="0">
                <a:latin typeface="Cambria" panose="02040503050406030204" pitchFamily="18" charset="0"/>
              </a:rPr>
              <a:t> </a:t>
            </a:r>
            <a:r>
              <a:rPr lang="lt-LT" dirty="0" err="1" smtClean="0">
                <a:latin typeface="Cambria" panose="02040503050406030204" pitchFamily="18" charset="0"/>
              </a:rPr>
              <a:t>paper</a:t>
            </a:r>
            <a:r>
              <a:rPr lang="lt-LT" dirty="0" smtClean="0">
                <a:latin typeface="Cambria" panose="02040503050406030204" pitchFamily="18" charset="0"/>
              </a:rPr>
              <a:t> </a:t>
            </a:r>
            <a:r>
              <a:rPr lang="lt-LT" dirty="0" err="1" smtClean="0">
                <a:latin typeface="Cambria" panose="02040503050406030204" pitchFamily="18" charset="0"/>
              </a:rPr>
              <a:t>and</a:t>
            </a:r>
            <a:r>
              <a:rPr lang="lt-LT" dirty="0" smtClean="0">
                <a:latin typeface="Cambria" panose="02040503050406030204" pitchFamily="18" charset="0"/>
              </a:rPr>
              <a:t> q</a:t>
            </a:r>
            <a:r>
              <a:rPr lang="en-US" dirty="0" err="1" smtClean="0">
                <a:latin typeface="Cambria" panose="02040503050406030204" pitchFamily="18" charset="0"/>
              </a:rPr>
              <a:t>uestionnaires</a:t>
            </a:r>
            <a:r>
              <a:rPr lang="en-US" dirty="0" smtClean="0">
                <a:latin typeface="Cambria" panose="02040503050406030204" pitchFamily="18" charset="0"/>
              </a:rPr>
              <a:t> </a:t>
            </a:r>
            <a:r>
              <a:rPr lang="lt-LT" dirty="0" err="1" smtClean="0">
                <a:latin typeface="Cambria" panose="02040503050406030204" pitchFamily="18" charset="0"/>
              </a:rPr>
              <a:t>have</a:t>
            </a:r>
            <a:r>
              <a:rPr lang="lt-LT" dirty="0" smtClean="0">
                <a:latin typeface="Cambria" panose="02040503050406030204" pitchFamily="18" charset="0"/>
              </a:rPr>
              <a:t> </a:t>
            </a:r>
            <a:r>
              <a:rPr lang="lt-LT" dirty="0" err="1" smtClean="0">
                <a:latin typeface="Cambria" panose="02040503050406030204" pitchFamily="18" charset="0"/>
              </a:rPr>
              <a:t>been</a:t>
            </a:r>
            <a:r>
              <a:rPr lang="lt-LT" dirty="0" smtClean="0">
                <a:latin typeface="Cambria" panose="02040503050406030204" pitchFamily="18" charset="0"/>
              </a:rPr>
              <a:t> sent </a:t>
            </a:r>
            <a:r>
              <a:rPr lang="lt-LT" dirty="0" err="1" smtClean="0">
                <a:latin typeface="Cambria" panose="02040503050406030204" pitchFamily="18" charset="0"/>
              </a:rPr>
              <a:t>out</a:t>
            </a:r>
            <a:r>
              <a:rPr lang="lt-LT" dirty="0" smtClean="0">
                <a:latin typeface="Cambria" panose="02040503050406030204" pitchFamily="18" charset="0"/>
              </a:rPr>
              <a:t>. R</a:t>
            </a:r>
            <a:r>
              <a:rPr lang="en-US" dirty="0" err="1" smtClean="0">
                <a:latin typeface="Cambria" panose="02040503050406030204" pitchFamily="18" charset="0"/>
              </a:rPr>
              <a:t>eplies</a:t>
            </a:r>
            <a:r>
              <a:rPr lang="en-US" dirty="0" smtClean="0">
                <a:latin typeface="Cambria" panose="02040503050406030204" pitchFamily="18" charset="0"/>
              </a:rPr>
              <a:t> </a:t>
            </a:r>
            <a:r>
              <a:rPr lang="lt-LT" dirty="0" err="1" smtClean="0">
                <a:latin typeface="Cambria" panose="02040503050406030204" pitchFamily="18" charset="0"/>
              </a:rPr>
              <a:t>awaited</a:t>
            </a:r>
            <a:r>
              <a:rPr lang="lt-LT" dirty="0" smtClean="0">
                <a:latin typeface="Cambria" panose="02040503050406030204" pitchFamily="18" charset="0"/>
              </a:rPr>
              <a:t> </a:t>
            </a:r>
            <a:r>
              <a:rPr lang="en-US" dirty="0" smtClean="0">
                <a:latin typeface="Cambria" panose="02040503050406030204" pitchFamily="18" charset="0"/>
              </a:rPr>
              <a:t>by </a:t>
            </a:r>
            <a:r>
              <a:rPr lang="en-US" dirty="0">
                <a:latin typeface="Cambria" panose="02040503050406030204" pitchFamily="18" charset="0"/>
              </a:rPr>
              <a:t>the end of November    (French or English</a:t>
            </a:r>
            <a:r>
              <a:rPr lang="en-US" dirty="0" smtClean="0">
                <a:latin typeface="Cambria" panose="02040503050406030204" pitchFamily="18" charset="0"/>
              </a:rPr>
              <a:t>)</a:t>
            </a:r>
            <a:endParaRPr lang="lt-LT" dirty="0" smtClean="0">
              <a:latin typeface="Cambria" panose="02040503050406030204" pitchFamily="18" charset="0"/>
            </a:endParaRP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dirty="0">
                <a:latin typeface="Cambria" panose="02040503050406030204" pitchFamily="18" charset="0"/>
              </a:rPr>
              <a:t>Groups invited to propose speakers</a:t>
            </a:r>
            <a:r>
              <a:rPr lang="lt-LT" dirty="0">
                <a:latin typeface="Cambria" panose="02040503050406030204" pitchFamily="18" charset="0"/>
              </a:rPr>
              <a:t> </a:t>
            </a:r>
            <a:r>
              <a:rPr lang="en-US" dirty="0">
                <a:latin typeface="Cambria" panose="02040503050406030204" pitchFamily="18" charset="0"/>
              </a:rPr>
              <a:t>by end of Sept.</a:t>
            </a:r>
            <a:r>
              <a:rPr lang="lt-LT" dirty="0">
                <a:latin typeface="Cambria" panose="02040503050406030204" pitchFamily="18" charset="0"/>
              </a:rPr>
              <a:t> </a:t>
            </a:r>
            <a:r>
              <a:rPr lang="en-US" dirty="0">
                <a:latin typeface="Cambria" panose="02040503050406030204" pitchFamily="18" charset="0"/>
              </a:rPr>
              <a:t>2016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dirty="0" smtClean="0">
                <a:latin typeface="Cambria" panose="02040503050406030204" pitchFamily="18" charset="0"/>
              </a:rPr>
              <a:t>7 </a:t>
            </a:r>
            <a:r>
              <a:rPr lang="en-US" dirty="0">
                <a:latin typeface="Cambria" panose="02040503050406030204" pitchFamily="18" charset="0"/>
              </a:rPr>
              <a:t>official languages </a:t>
            </a:r>
            <a:r>
              <a:rPr lang="en-US" dirty="0" smtClean="0">
                <a:latin typeface="Cambria" panose="02040503050406030204" pitchFamily="18" charset="0"/>
              </a:rPr>
              <a:t>WCCJ </a:t>
            </a:r>
            <a:r>
              <a:rPr lang="en-US" dirty="0">
                <a:latin typeface="Cambria" panose="02040503050406030204" pitchFamily="18" charset="0"/>
              </a:rPr>
              <a:t>(Arabic, </a:t>
            </a:r>
            <a:r>
              <a:rPr lang="en-US" dirty="0" smtClean="0">
                <a:latin typeface="Cambria" panose="02040503050406030204" pitchFamily="18" charset="0"/>
              </a:rPr>
              <a:t>English, French</a:t>
            </a:r>
            <a:r>
              <a:rPr lang="en-US" dirty="0">
                <a:latin typeface="Cambria" panose="02040503050406030204" pitchFamily="18" charset="0"/>
              </a:rPr>
              <a:t>, German, Portuguese, Russian, Spanish</a:t>
            </a:r>
            <a:r>
              <a:rPr lang="en-US" dirty="0" smtClean="0">
                <a:latin typeface="Cambria" panose="02040503050406030204" pitchFamily="18" charset="0"/>
              </a:rPr>
              <a:t>) 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dirty="0" smtClean="0">
                <a:latin typeface="Cambria" panose="02040503050406030204" pitchFamily="18" charset="0"/>
              </a:rPr>
              <a:t>The </a:t>
            </a:r>
            <a:r>
              <a:rPr lang="en-US" dirty="0">
                <a:latin typeface="Cambria" panose="02040503050406030204" pitchFamily="18" charset="0"/>
              </a:rPr>
              <a:t>session chairs, rapporteurs, and keynote speakers may use any of these languages for their </a:t>
            </a:r>
            <a:r>
              <a:rPr lang="en-US" dirty="0" smtClean="0">
                <a:latin typeface="Cambria" panose="02040503050406030204" pitchFamily="18" charset="0"/>
              </a:rPr>
              <a:t>presentations</a:t>
            </a:r>
            <a:endParaRPr lang="en-US" dirty="0">
              <a:latin typeface="Cambria" panose="02040503050406030204" pitchFamily="18" charset="0"/>
            </a:endParaRP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dirty="0">
                <a:latin typeface="Cambria" panose="02040503050406030204" pitchFamily="18" charset="0"/>
              </a:rPr>
              <a:t>Interventions  </a:t>
            </a:r>
            <a:r>
              <a:rPr lang="en-US" dirty="0" smtClean="0">
                <a:latin typeface="Cambria" panose="02040503050406030204" pitchFamily="18" charset="0"/>
              </a:rPr>
              <a:t>- up </a:t>
            </a:r>
            <a:r>
              <a:rPr lang="en-US" dirty="0">
                <a:latin typeface="Cambria" panose="02040503050406030204" pitchFamily="18" charset="0"/>
              </a:rPr>
              <a:t>to 5 min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endParaRPr lang="en-US" dirty="0" smtClean="0">
              <a:latin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22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91432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31840" y="1628800"/>
            <a:ext cx="5400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US" dirty="0">
              <a:latin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en-US" dirty="0">
                <a:latin typeface="Cambria" panose="02040503050406030204" pitchFamily="18" charset="0"/>
              </a:rPr>
              <a:t>The role of session chairs will be to moderate discussions. </a:t>
            </a:r>
            <a:endParaRPr lang="en-US" dirty="0" smtClean="0">
              <a:latin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endParaRPr lang="en-US" dirty="0" smtClean="0">
              <a:latin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latin typeface="Cambria" panose="02040503050406030204" pitchFamily="18" charset="0"/>
              </a:rPr>
              <a:t>The </a:t>
            </a:r>
            <a:r>
              <a:rPr lang="en-US" dirty="0">
                <a:latin typeface="Cambria" panose="02040503050406030204" pitchFamily="18" charset="0"/>
              </a:rPr>
              <a:t>rapporteurs will be invited to take notes during the sessions and to report on the results of the discussions that took place in the respective sessions to the closing session. </a:t>
            </a:r>
            <a:endParaRPr lang="en-US" dirty="0" smtClean="0">
              <a:latin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endParaRPr lang="en-US" dirty="0">
              <a:latin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latin typeface="Cambria" panose="02040503050406030204" pitchFamily="18" charset="0"/>
              </a:rPr>
              <a:t>The </a:t>
            </a:r>
            <a:r>
              <a:rPr lang="en-US" dirty="0">
                <a:latin typeface="Cambria" panose="02040503050406030204" pitchFamily="18" charset="0"/>
              </a:rPr>
              <a:t>keynote speakers will be invited to present a synthesis (25 minutes maximum) on the members’ replies to the questionnaire at the beginning of each session. </a:t>
            </a:r>
            <a:endParaRPr lang="en-US" dirty="0" smtClean="0">
              <a:latin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endParaRPr lang="en-US" dirty="0" smtClean="0">
              <a:latin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endParaRPr lang="lt-LT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91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endParaRPr lang="en-US" sz="1800" dirty="0" smtClean="0"/>
          </a:p>
          <a:p>
            <a:pPr marL="0" indent="0" algn="just">
              <a:buNone/>
            </a:pPr>
            <a:endParaRPr lang="en-US" sz="1800" dirty="0" smtClean="0"/>
          </a:p>
          <a:p>
            <a:pPr marL="0" indent="0" algn="just">
              <a:buNone/>
            </a:pPr>
            <a:r>
              <a:rPr lang="en-US" sz="1800" dirty="0" smtClean="0"/>
              <a:t>The </a:t>
            </a:r>
            <a:r>
              <a:rPr lang="en-US" sz="1800" b="1" dirty="0"/>
              <a:t>World Conference on Constitutional Justice</a:t>
            </a:r>
            <a:r>
              <a:rPr lang="en-US" sz="1800" dirty="0"/>
              <a:t> </a:t>
            </a:r>
            <a:r>
              <a:rPr lang="en-US" sz="1800" dirty="0" smtClean="0"/>
              <a:t>unites </a:t>
            </a:r>
            <a:r>
              <a:rPr lang="en-US" sz="1800" dirty="0"/>
              <a:t>100 constitutional justice institutions from Africa, the Americas, Australia, Asia, and Europe.</a:t>
            </a:r>
          </a:p>
          <a:p>
            <a:pPr algn="just"/>
            <a:endParaRPr lang="en-US" sz="1800" dirty="0"/>
          </a:p>
          <a:p>
            <a:pPr marL="0" indent="0" algn="just">
              <a:buNone/>
            </a:pPr>
            <a:r>
              <a:rPr lang="en-US" sz="1800" dirty="0"/>
              <a:t>The objective </a:t>
            </a:r>
            <a:r>
              <a:rPr lang="en-US" sz="1800" dirty="0" smtClean="0"/>
              <a:t>– to </a:t>
            </a:r>
            <a:r>
              <a:rPr lang="en-US" sz="1800" dirty="0"/>
              <a:t>promote constitutional justice – understood as </a:t>
            </a:r>
            <a:r>
              <a:rPr lang="en-US" sz="1800" dirty="0" smtClean="0"/>
              <a:t>constitutional review </a:t>
            </a:r>
            <a:r>
              <a:rPr lang="en-US" sz="1800" dirty="0"/>
              <a:t>including human rights case-law – as a key element for democracy, the protection human rights and the rule of law.</a:t>
            </a:r>
          </a:p>
          <a:p>
            <a:pPr algn="just"/>
            <a:endParaRPr lang="en-US" sz="1800" dirty="0"/>
          </a:p>
          <a:p>
            <a:pPr marL="0" indent="0" algn="just">
              <a:buNone/>
            </a:pPr>
            <a:r>
              <a:rPr lang="en-US" sz="1800" dirty="0"/>
              <a:t>In pursuit of this objective, the World Conference </a:t>
            </a:r>
            <a:r>
              <a:rPr lang="en-US" sz="1800" dirty="0" smtClean="0"/>
              <a:t>organizes </a:t>
            </a:r>
            <a:r>
              <a:rPr lang="en-US" sz="1800" dirty="0"/>
              <a:t>regular congresses uniting all </a:t>
            </a:r>
            <a:r>
              <a:rPr lang="en-US" sz="1800" dirty="0" smtClean="0"/>
              <a:t>members on </a:t>
            </a:r>
            <a:r>
              <a:rPr lang="en-US" sz="1800" dirty="0"/>
              <a:t>a global scale</a:t>
            </a:r>
            <a:r>
              <a:rPr lang="en-US" sz="1800" dirty="0" smtClean="0"/>
              <a:t>.</a:t>
            </a:r>
          </a:p>
          <a:p>
            <a:pPr marL="0" indent="0" algn="just">
              <a:buNone/>
            </a:pPr>
            <a:endParaRPr lang="en-US" sz="1800" dirty="0"/>
          </a:p>
          <a:p>
            <a:pPr marL="0" indent="0" algn="just">
              <a:buNone/>
            </a:pPr>
            <a:endParaRPr lang="en-US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-99392"/>
            <a:ext cx="3170237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-75997"/>
            <a:ext cx="2338380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0575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91432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31840" y="1628800"/>
            <a:ext cx="576064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latin typeface="Cambria" panose="02040503050406030204" pitchFamily="18" charset="0"/>
              </a:rPr>
              <a:t>The CC of LT will cover: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dirty="0" smtClean="0">
                <a:latin typeface="Cambria" panose="02040503050406030204" pitchFamily="18" charset="0"/>
              </a:rPr>
              <a:t>Room hire (conference rooms)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dirty="0" smtClean="0">
                <a:latin typeface="Cambria" panose="02040503050406030204" pitchFamily="18" charset="0"/>
              </a:rPr>
              <a:t>Meals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dirty="0" smtClean="0">
                <a:latin typeface="Cambria" panose="02040503050406030204" pitchFamily="18" charset="0"/>
              </a:rPr>
              <a:t>Social </a:t>
            </a:r>
            <a:r>
              <a:rPr lang="en-US" dirty="0" err="1" smtClean="0">
                <a:latin typeface="Cambria" panose="02040503050406030204" pitchFamily="18" charset="0"/>
              </a:rPr>
              <a:t>programme</a:t>
            </a:r>
            <a:endParaRPr lang="en-US" dirty="0" smtClean="0">
              <a:latin typeface="Cambria" panose="02040503050406030204" pitchFamily="18" charset="0"/>
            </a:endParaRP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dirty="0" smtClean="0">
                <a:latin typeface="Cambria" panose="02040503050406030204" pitchFamily="18" charset="0"/>
              </a:rPr>
              <a:t>One participant from Member Courts from LDCs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dirty="0" smtClean="0">
                <a:latin typeface="Cambria" panose="02040503050406030204" pitchFamily="18" charset="0"/>
              </a:rPr>
              <a:t>Secretariat office, etc.</a:t>
            </a:r>
          </a:p>
          <a:p>
            <a:pPr>
              <a:lnSpc>
                <a:spcPct val="120000"/>
              </a:lnSpc>
            </a:pPr>
            <a:endParaRPr lang="en-US" dirty="0" smtClean="0">
              <a:latin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latin typeface="Cambria" panose="02040503050406030204" pitchFamily="18" charset="0"/>
              </a:rPr>
              <a:t>The Member Courts will cover: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dirty="0" smtClean="0">
                <a:latin typeface="Cambria" panose="02040503050406030204" pitchFamily="18" charset="0"/>
              </a:rPr>
              <a:t>Travel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dirty="0" smtClean="0">
                <a:latin typeface="Cambria" panose="02040503050406030204" pitchFamily="18" charset="0"/>
              </a:rPr>
              <a:t>Hotel expenses</a:t>
            </a:r>
          </a:p>
          <a:p>
            <a:pPr>
              <a:lnSpc>
                <a:spcPct val="120000"/>
              </a:lnSpc>
            </a:pPr>
            <a:endParaRPr lang="en-US" dirty="0">
              <a:latin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latin typeface="Cambria" panose="02040503050406030204" pitchFamily="18" charset="0"/>
              </a:rPr>
              <a:t>The budget of WCCJ will cover: 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Cambria" panose="02040503050406030204" pitchFamily="18" charset="0"/>
              </a:rPr>
              <a:t>interpretation; interpretation equipment, participation of 2</a:t>
            </a:r>
            <a:r>
              <a:rPr lang="en-US" baseline="30000" dirty="0" smtClean="0">
                <a:latin typeface="Cambria" panose="02040503050406030204" pitchFamily="18" charset="0"/>
              </a:rPr>
              <a:t>nd</a:t>
            </a:r>
            <a:r>
              <a:rPr lang="en-US" dirty="0" smtClean="0">
                <a:latin typeface="Cambria" panose="02040503050406030204" pitchFamily="18" charset="0"/>
              </a:rPr>
              <a:t> delegation member from Member Courts from LDCs.</a:t>
            </a:r>
          </a:p>
        </p:txBody>
      </p:sp>
    </p:spTree>
    <p:extLst>
      <p:ext uri="{BB962C8B-B14F-4D97-AF65-F5344CB8AC3E}">
        <p14:creationId xmlns:p14="http://schemas.microsoft.com/office/powerpoint/2010/main" val="41726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84336" y="2924944"/>
            <a:ext cx="2776865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lt-LT" sz="1600" dirty="0">
                <a:latin typeface="Cambria" panose="02040503050406030204" pitchFamily="18" charset="0"/>
              </a:rPr>
              <a:t>http://www.wccj2017.lt/</a:t>
            </a:r>
          </a:p>
          <a:p>
            <a:pPr>
              <a:lnSpc>
                <a:spcPct val="120000"/>
              </a:lnSpc>
            </a:pPr>
            <a:endParaRPr lang="lt-LT" sz="1600" dirty="0">
              <a:latin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1600" dirty="0">
                <a:latin typeface="Cambria" panose="02040503050406030204" pitchFamily="18" charset="0"/>
              </a:rPr>
              <a:t>A special website has been created to provide all relevant and updated information concerning the forthcoming 4th</a:t>
            </a:r>
            <a:r>
              <a:rPr lang="en-US" sz="1600" baseline="30000" dirty="0">
                <a:latin typeface="Cambria" panose="02040503050406030204" pitchFamily="18" charset="0"/>
              </a:rPr>
              <a:t> </a:t>
            </a:r>
            <a:r>
              <a:rPr lang="en-US" sz="1600" dirty="0">
                <a:latin typeface="Cambria" panose="02040503050406030204" pitchFamily="18" charset="0"/>
              </a:rPr>
              <a:t>Congress.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 flipH="1">
            <a:off x="484337" y="1916832"/>
            <a:ext cx="2776865" cy="58825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71988" tIns="100783" rIns="395934" bIns="10078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500" cap="small" dirty="0">
                <a:latin typeface="Cambria" panose="020405030504060302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The Website</a:t>
            </a:r>
          </a:p>
        </p:txBody>
      </p:sp>
      <p:pic>
        <p:nvPicPr>
          <p:cNvPr id="2" name="Paveikslėlis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3570" y="592957"/>
            <a:ext cx="5670917" cy="590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91432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31840" y="1628800"/>
            <a:ext cx="5760640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latin typeface="Cambria" panose="02040503050406030204" pitchFamily="18" charset="0"/>
              </a:rPr>
              <a:t>Invitations: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Cambria" panose="02040503050406030204" pitchFamily="18" charset="0"/>
              </a:rPr>
              <a:t>October-November</a:t>
            </a:r>
            <a:endParaRPr lang="lt-LT" dirty="0" smtClean="0">
              <a:latin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endParaRPr lang="lt-LT" dirty="0">
              <a:latin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endParaRPr lang="lt-LT" dirty="0" smtClean="0">
              <a:latin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latin typeface="Cambria" panose="02040503050406030204" pitchFamily="18" charset="0"/>
              </a:rPr>
              <a:t>Next Bureau meeting: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Cambria" panose="02040503050406030204" pitchFamily="18" charset="0"/>
              </a:rPr>
              <a:t>11 March 2017</a:t>
            </a:r>
            <a:r>
              <a:rPr lang="lt-LT" dirty="0" smtClean="0">
                <a:latin typeface="Cambria" panose="02040503050406030204" pitchFamily="18" charset="0"/>
              </a:rPr>
              <a:t> </a:t>
            </a:r>
            <a:endParaRPr lang="en-US" dirty="0" smtClean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81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59832" y="2420888"/>
            <a:ext cx="4572000" cy="23885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latin typeface="Cambria" panose="02040503050406030204" pitchFamily="18" charset="0"/>
              </a:rPr>
              <a:t>We look forward to welcoming you at the 4th Congress of the World Conference on Constitutional Justice in Vilnius, the friendly capital of Lithuania!</a:t>
            </a:r>
          </a:p>
          <a:p>
            <a:pPr>
              <a:lnSpc>
                <a:spcPct val="120000"/>
              </a:lnSpc>
            </a:pPr>
            <a:endParaRPr lang="en-US" dirty="0">
              <a:latin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en-US" dirty="0">
                <a:latin typeface="Cambria" panose="02040503050406030204" pitchFamily="18" charset="0"/>
              </a:rPr>
              <a:t>Website: www.wccj2017.lt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Cambria" panose="02040503050406030204" pitchFamily="18" charset="0"/>
              </a:rPr>
              <a:t>Contact e-mail: wccj2017@lrkt.lt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59832" y="620688"/>
            <a:ext cx="4572000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500" cap="small" dirty="0">
                <a:latin typeface="Cambria" panose="02040503050406030204" pitchFamily="18" charset="0"/>
              </a:rPr>
              <a:t>Contacts</a:t>
            </a:r>
          </a:p>
        </p:txBody>
      </p:sp>
    </p:spTree>
    <p:extLst>
      <p:ext uri="{BB962C8B-B14F-4D97-AF65-F5344CB8AC3E}">
        <p14:creationId xmlns:p14="http://schemas.microsoft.com/office/powerpoint/2010/main" val="7947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524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634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endParaRPr lang="en-US" sz="1800" dirty="0" smtClean="0"/>
          </a:p>
          <a:p>
            <a:pPr marL="0" indent="0" algn="just">
              <a:buNone/>
            </a:pPr>
            <a:endParaRPr lang="en-US" sz="1800" dirty="0"/>
          </a:p>
          <a:p>
            <a:pPr marL="0" indent="0" algn="just">
              <a:buNone/>
            </a:pPr>
            <a:r>
              <a:rPr lang="en-US" sz="1800" b="1" dirty="0" smtClean="0"/>
              <a:t>1</a:t>
            </a:r>
            <a:r>
              <a:rPr lang="en-US" sz="1800" b="1" baseline="30000" dirty="0" smtClean="0"/>
              <a:t>st</a:t>
            </a:r>
            <a:r>
              <a:rPr lang="en-US" sz="1800" b="1" dirty="0" smtClean="0"/>
              <a:t> Congress </a:t>
            </a:r>
            <a:r>
              <a:rPr lang="en-US" sz="1800" dirty="0"/>
              <a:t>– </a:t>
            </a:r>
            <a:r>
              <a:rPr lang="en-US" sz="1800" dirty="0" smtClean="0"/>
              <a:t>Cape </a:t>
            </a:r>
            <a:r>
              <a:rPr lang="en-US" sz="1800" dirty="0"/>
              <a:t>Town, the Republic of South Africa, on 22–24 January 2009</a:t>
            </a:r>
            <a:r>
              <a:rPr lang="en-US" sz="1800" dirty="0" smtClean="0"/>
              <a:t>. </a:t>
            </a:r>
          </a:p>
          <a:p>
            <a:pPr marL="0" indent="0" algn="just">
              <a:buNone/>
            </a:pPr>
            <a:r>
              <a:rPr lang="en-US" sz="1800" dirty="0" smtClean="0"/>
              <a:t>Topic</a:t>
            </a:r>
            <a:r>
              <a:rPr lang="en-US" sz="1800" dirty="0"/>
              <a:t>: “Influential Constitutional Justice – its influence on </a:t>
            </a:r>
            <a:r>
              <a:rPr lang="en-US" sz="1800" dirty="0" smtClean="0"/>
              <a:t>the society </a:t>
            </a:r>
            <a:r>
              <a:rPr lang="en-US" sz="1800" dirty="0"/>
              <a:t>and on developing a global jurisprudence on human rights</a:t>
            </a:r>
            <a:r>
              <a:rPr lang="en-US" sz="1800" dirty="0" smtClean="0"/>
              <a:t>”.</a:t>
            </a:r>
          </a:p>
          <a:p>
            <a:pPr marL="0" indent="0" algn="just">
              <a:buNone/>
            </a:pPr>
            <a:endParaRPr lang="en-US" sz="1800" dirty="0" smtClean="0"/>
          </a:p>
          <a:p>
            <a:pPr marL="0" indent="0" algn="just">
              <a:buNone/>
            </a:pPr>
            <a:r>
              <a:rPr lang="en-US" sz="1800" b="1" dirty="0" smtClean="0"/>
              <a:t>2</a:t>
            </a:r>
            <a:r>
              <a:rPr lang="en-US" sz="1800" b="1" baseline="30000" dirty="0" smtClean="0"/>
              <a:t>nd</a:t>
            </a:r>
            <a:r>
              <a:rPr lang="en-US" sz="1800" b="1" dirty="0" smtClean="0"/>
              <a:t> Congress </a:t>
            </a:r>
            <a:r>
              <a:rPr lang="en-US" sz="1800" dirty="0"/>
              <a:t>– </a:t>
            </a:r>
            <a:r>
              <a:rPr lang="pt-BR" sz="1800" dirty="0"/>
              <a:t>Rio de Janeiro, Brazil, on 16–18 January </a:t>
            </a:r>
            <a:r>
              <a:rPr lang="pt-BR" sz="1800" dirty="0" smtClean="0"/>
              <a:t>2011. </a:t>
            </a:r>
            <a:endParaRPr lang="en-US" sz="1800" dirty="0" smtClean="0"/>
          </a:p>
          <a:p>
            <a:pPr marL="0" indent="0" algn="just">
              <a:buNone/>
            </a:pPr>
            <a:r>
              <a:rPr lang="en-US" sz="1800" dirty="0"/>
              <a:t>Topic: “Separation of Powers and Independence of Constitutional Courts and Equivalent Bodies</a:t>
            </a:r>
            <a:r>
              <a:rPr lang="en-US" sz="1800" dirty="0" smtClean="0"/>
              <a:t>”.</a:t>
            </a:r>
          </a:p>
          <a:p>
            <a:pPr marL="0" indent="0" algn="just">
              <a:buNone/>
            </a:pPr>
            <a:endParaRPr lang="en-US" sz="1800" dirty="0" smtClean="0"/>
          </a:p>
          <a:p>
            <a:pPr marL="0" indent="0" algn="just">
              <a:buNone/>
            </a:pPr>
            <a:r>
              <a:rPr lang="en-US" sz="1800" b="1" dirty="0" smtClean="0"/>
              <a:t>3</a:t>
            </a:r>
            <a:r>
              <a:rPr lang="en-US" sz="1800" b="1" baseline="30000" dirty="0" smtClean="0"/>
              <a:t>rd</a:t>
            </a:r>
            <a:r>
              <a:rPr lang="en-US" sz="1800" b="1" dirty="0" smtClean="0"/>
              <a:t> Congress </a:t>
            </a:r>
            <a:r>
              <a:rPr lang="en-US" sz="1800" dirty="0"/>
              <a:t>– </a:t>
            </a:r>
            <a:r>
              <a:rPr lang="en-US" sz="1800" dirty="0" smtClean="0"/>
              <a:t>Seoul, Korea, </a:t>
            </a:r>
            <a:r>
              <a:rPr lang="en-US" sz="1800" dirty="0"/>
              <a:t>on 28 September–1 October 2014. </a:t>
            </a:r>
            <a:endParaRPr lang="en-US" sz="1800" dirty="0" smtClean="0"/>
          </a:p>
          <a:p>
            <a:pPr marL="0" indent="0" algn="just">
              <a:buNone/>
            </a:pPr>
            <a:r>
              <a:rPr lang="en-US" sz="1800" dirty="0" smtClean="0"/>
              <a:t>Topic: “Constitutional </a:t>
            </a:r>
            <a:r>
              <a:rPr lang="en-US" sz="1800" dirty="0"/>
              <a:t>Justice and Social Integration</a:t>
            </a:r>
            <a:r>
              <a:rPr lang="en-US" sz="1800" dirty="0" smtClean="0"/>
              <a:t>”.</a:t>
            </a:r>
          </a:p>
          <a:p>
            <a:pPr marL="0" indent="0" algn="just">
              <a:buNone/>
            </a:pPr>
            <a:endParaRPr lang="en-US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-99392"/>
            <a:ext cx="3170237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-75997"/>
            <a:ext cx="2338380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4890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9143238" cy="6858000"/>
          </a:xfrm>
          <a:prstGeom prst="rect">
            <a:avLst/>
          </a:prstGeom>
        </p:spPr>
      </p:pic>
      <p:sp>
        <p:nvSpPr>
          <p:cNvPr id="11" name="Stačiakampis 10"/>
          <p:cNvSpPr/>
          <p:nvPr/>
        </p:nvSpPr>
        <p:spPr>
          <a:xfrm>
            <a:off x="827584" y="5085184"/>
            <a:ext cx="7632848" cy="1895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 smtClean="0">
                <a:latin typeface="Cambria" panose="02040503050406030204" pitchFamily="18" charset="0"/>
              </a:rPr>
              <a:t>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March 2015, the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Bureau of the World Conference on Constitutional Justice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accepted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offer from the Constitutional Court of Lithuania to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 the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4th Congress</a:t>
            </a:r>
            <a:r>
              <a:rPr lang="lt-LT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World Conference on Constitutional Justice </a:t>
            </a:r>
            <a:r>
              <a:rPr lang="lt-LT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capital of Lithuania </a:t>
            </a:r>
            <a:r>
              <a:rPr lang="lt-LT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Vilnius </a:t>
            </a:r>
            <a:r>
              <a:rPr lang="lt-LT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2017.</a:t>
            </a:r>
          </a:p>
          <a:p>
            <a:pPr algn="ctr">
              <a:lnSpc>
                <a:spcPct val="114000"/>
              </a:lnSpc>
              <a:spcBef>
                <a:spcPts val="1500"/>
              </a:spcBef>
            </a:pPr>
            <a:r>
              <a:rPr lang="en-US" sz="1600" dirty="0" smtClean="0">
                <a:latin typeface="Cambria" panose="02040503050406030204" pitchFamily="18" charset="0"/>
              </a:rPr>
              <a:t> </a:t>
            </a:r>
            <a:r>
              <a:rPr lang="lt-LT" sz="1600" dirty="0" smtClean="0">
                <a:latin typeface="Cambria" panose="02040503050406030204" pitchFamily="18" charset="0"/>
              </a:rPr>
              <a:t> </a:t>
            </a:r>
            <a:endParaRPr lang="lt-LT" sz="1600" dirty="0">
              <a:latin typeface="Cambria" panose="02040503050406030204" pitchFamily="18" charset="0"/>
            </a:endParaRPr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89353"/>
            <a:ext cx="2964679" cy="2371743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747691"/>
            <a:ext cx="3168351" cy="180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343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9143238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71800" y="1580131"/>
            <a:ext cx="6192688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latin typeface="Cambria" panose="02040503050406030204" pitchFamily="18" charset="0"/>
              </a:rPr>
              <a:t>Situated at the crossroads between Eastern and Western Europe, Lithuania is a modern and forward-looking member state of the European Union and NATO with its thousand-year history</a:t>
            </a:r>
            <a:r>
              <a:rPr lang="en-US" dirty="0" smtClean="0">
                <a:latin typeface="Cambria" panose="02040503050406030204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endParaRPr lang="en-US" dirty="0">
              <a:latin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latin typeface="Cambria" panose="02040503050406030204" pitchFamily="18" charset="0"/>
              </a:rPr>
              <a:t> </a:t>
            </a:r>
            <a:r>
              <a:rPr lang="en-US" dirty="0">
                <a:latin typeface="Cambria" panose="02040503050406030204" pitchFamily="18" charset="0"/>
              </a:rPr>
              <a:t>The independence of Lithuania was restored in 1990 after half a century of Soviet occupation. </a:t>
            </a:r>
            <a:endParaRPr lang="en-US" dirty="0" smtClean="0">
              <a:latin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endParaRPr lang="en-US" dirty="0">
              <a:latin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latin typeface="Cambria" panose="02040503050406030204" pitchFamily="18" charset="0"/>
              </a:rPr>
              <a:t>For centuries it resisted </a:t>
            </a:r>
            <a:r>
              <a:rPr lang="en-US" dirty="0">
                <a:latin typeface="Cambria" panose="02040503050406030204" pitchFamily="18" charset="0"/>
              </a:rPr>
              <a:t>those who encroached on its freedom, and has preserved its spirit, native language, writing, and customs. </a:t>
            </a:r>
            <a:endParaRPr lang="en-US" dirty="0" smtClean="0">
              <a:latin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endParaRPr lang="en-US" dirty="0">
              <a:latin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en-US" dirty="0">
                <a:latin typeface="Cambria" panose="02040503050406030204" pitchFamily="18" charset="0"/>
              </a:rPr>
              <a:t>S</a:t>
            </a:r>
            <a:r>
              <a:rPr lang="en-US" dirty="0" smtClean="0">
                <a:latin typeface="Cambria" panose="02040503050406030204" pitchFamily="18" charset="0"/>
              </a:rPr>
              <a:t>trong </a:t>
            </a:r>
            <a:r>
              <a:rPr lang="en-US" dirty="0">
                <a:latin typeface="Cambria" panose="02040503050406030204" pitchFamily="18" charset="0"/>
              </a:rPr>
              <a:t>tradition of tolerance and pluralism and is home to fellow citizens of many nationalities and faiths.</a:t>
            </a:r>
          </a:p>
        </p:txBody>
      </p:sp>
    </p:spTree>
    <p:extLst>
      <p:ext uri="{BB962C8B-B14F-4D97-AF65-F5344CB8AC3E}">
        <p14:creationId xmlns:p14="http://schemas.microsoft.com/office/powerpoint/2010/main" val="79475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9143238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66955" y="1798018"/>
            <a:ext cx="5976664" cy="3687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lnSpc>
                <a:spcPct val="120000"/>
              </a:lnSpc>
              <a:spcBef>
                <a:spcPts val="1000"/>
              </a:spcBef>
            </a:pP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</a:rPr>
              <a:t>•</a:t>
            </a:r>
            <a:r>
              <a:rPr lang="lt-LT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</a:rPr>
              <a:t>currently among the fastest-growing countries</a:t>
            </a:r>
            <a:r>
              <a:rPr lang="lt-LT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</a:rPr>
              <a:t>in the European Union </a:t>
            </a:r>
            <a:r>
              <a:rPr lang="en-US" sz="1200" dirty="0">
                <a:solidFill>
                  <a:prstClr val="black"/>
                </a:solidFill>
                <a:latin typeface="Cambria" panose="02040503050406030204" pitchFamily="18" charset="0"/>
              </a:rPr>
              <a:t>(World Economic Forum, 2016)</a:t>
            </a:r>
          </a:p>
          <a:p>
            <a:pPr marL="180975" indent="-180975">
              <a:lnSpc>
                <a:spcPct val="120000"/>
              </a:lnSpc>
              <a:spcBef>
                <a:spcPts val="1000"/>
              </a:spcBef>
            </a:pP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</a:rPr>
              <a:t>• ranked among top 10 global investment locations </a:t>
            </a:r>
            <a:r>
              <a:rPr lang="lt-LT" dirty="0">
                <a:solidFill>
                  <a:prstClr val="black"/>
                </a:solidFill>
                <a:latin typeface="Cambria" panose="02040503050406030204" pitchFamily="18" charset="0"/>
              </a:rPr>
              <a:t/>
            </a:r>
            <a:br>
              <a:rPr lang="lt-LT" dirty="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1200" dirty="0">
                <a:solidFill>
                  <a:prstClr val="black"/>
                </a:solidFill>
                <a:latin typeface="Cambria" panose="02040503050406030204" pitchFamily="18" charset="0"/>
              </a:rPr>
              <a:t>(IBM Global Location Trends report, 2016)</a:t>
            </a:r>
          </a:p>
          <a:p>
            <a:pPr marL="180975" indent="-180975">
              <a:lnSpc>
                <a:spcPct val="120000"/>
              </a:lnSpc>
              <a:spcBef>
                <a:spcPts val="1000"/>
              </a:spcBef>
            </a:pP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</a:rPr>
              <a:t>•</a:t>
            </a:r>
            <a:r>
              <a:rPr lang="lt-LT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</a:rPr>
              <a:t>1st in the European Union in terms of population</a:t>
            </a:r>
            <a:r>
              <a:rPr lang="lt-LT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br>
              <a:rPr lang="lt-LT" dirty="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</a:rPr>
              <a:t>(93 %)  with higher or secondary education</a:t>
            </a:r>
            <a:r>
              <a:rPr lang="lt-LT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Cambria" panose="02040503050406030204" pitchFamily="18" charset="0"/>
              </a:rPr>
              <a:t>(</a:t>
            </a:r>
            <a:r>
              <a:rPr lang="en-US" sz="1200" dirty="0" err="1">
                <a:solidFill>
                  <a:prstClr val="black"/>
                </a:solidFill>
                <a:latin typeface="Cambria" panose="02040503050406030204" pitchFamily="18" charset="0"/>
              </a:rPr>
              <a:t>Eurostat,2015</a:t>
            </a:r>
            <a:r>
              <a:rPr lang="en-US" sz="1200" dirty="0">
                <a:solidFill>
                  <a:prstClr val="black"/>
                </a:solidFill>
                <a:latin typeface="Cambria" panose="02040503050406030204" pitchFamily="18" charset="0"/>
              </a:rPr>
              <a:t>)</a:t>
            </a:r>
          </a:p>
          <a:p>
            <a:pPr marL="180975" indent="-180975">
              <a:lnSpc>
                <a:spcPct val="120000"/>
              </a:lnSpc>
              <a:spcBef>
                <a:spcPts val="1000"/>
              </a:spcBef>
            </a:pP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</a:rPr>
              <a:t>• has the highest ratio of young people in </a:t>
            </a:r>
            <a:r>
              <a:rPr lang="lt-LT" dirty="0">
                <a:solidFill>
                  <a:prstClr val="black"/>
                </a:solidFill>
                <a:latin typeface="Cambria" panose="02040503050406030204" pitchFamily="18" charset="0"/>
              </a:rPr>
              <a:t/>
            </a:r>
            <a:br>
              <a:rPr lang="lt-LT" dirty="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</a:rPr>
              <a:t>Central and Eastern Europe </a:t>
            </a:r>
            <a:r>
              <a:rPr lang="en-US" sz="1200" dirty="0">
                <a:solidFill>
                  <a:prstClr val="black"/>
                </a:solidFill>
                <a:latin typeface="Cambria" panose="02040503050406030204" pitchFamily="18" charset="0"/>
              </a:rPr>
              <a:t>(Eurostat, 2015)</a:t>
            </a:r>
          </a:p>
          <a:p>
            <a:pPr marL="180975" indent="-180975">
              <a:lnSpc>
                <a:spcPct val="120000"/>
              </a:lnSpc>
              <a:spcBef>
                <a:spcPts val="1000"/>
              </a:spcBef>
            </a:pP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</a:rPr>
              <a:t>• ranked 13th freest economy in the world </a:t>
            </a:r>
            <a:r>
              <a:rPr lang="lt-LT" dirty="0">
                <a:solidFill>
                  <a:prstClr val="black"/>
                </a:solidFill>
                <a:latin typeface="Cambria" panose="02040503050406030204" pitchFamily="18" charset="0"/>
              </a:rPr>
              <a:t/>
            </a:r>
            <a:br>
              <a:rPr lang="lt-LT" dirty="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1200" dirty="0">
                <a:solidFill>
                  <a:prstClr val="black"/>
                </a:solidFill>
                <a:latin typeface="Cambria" panose="02040503050406030204" pitchFamily="18" charset="0"/>
              </a:rPr>
              <a:t>(Heritage Foundation, Economic Freedom Index, 2016)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59832" y="660482"/>
            <a:ext cx="4572000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500" cap="small" dirty="0">
                <a:solidFill>
                  <a:prstClr val="black"/>
                </a:solidFill>
                <a:latin typeface="Cambria" panose="02040503050406030204" pitchFamily="18" charset="0"/>
              </a:rPr>
              <a:t>Lithuania at a glance</a:t>
            </a:r>
          </a:p>
        </p:txBody>
      </p:sp>
    </p:spTree>
    <p:extLst>
      <p:ext uri="{BB962C8B-B14F-4D97-AF65-F5344CB8AC3E}">
        <p14:creationId xmlns:p14="http://schemas.microsoft.com/office/powerpoint/2010/main" val="317688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9143238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07704" y="2996952"/>
            <a:ext cx="6768752" cy="346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</a:rPr>
              <a:t>Population: 2.86 million (Latvia –1.95 million, Estonia – 1.31 million).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</a:rPr>
              <a:t>Geographical location: the Republic of Lithuania lies on the eastern coast of the Baltic Sea.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</a:rPr>
              <a:t>Official language: Lithuanian.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</a:rPr>
              <a:t>Currency: Euro.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</a:rPr>
              <a:t>Nature: 34 percent of Lithuania’s territory is covered by forests;</a:t>
            </a:r>
            <a:r>
              <a:rPr lang="lt-LT" dirty="0">
                <a:latin typeface="Cambria" panose="02040503050406030204" pitchFamily="18" charset="0"/>
              </a:rPr>
              <a:t> </a:t>
            </a:r>
            <a:r>
              <a:rPr lang="en-US" dirty="0">
                <a:latin typeface="Cambria" panose="02040503050406030204" pitchFamily="18" charset="0"/>
              </a:rPr>
              <a:t> </a:t>
            </a:r>
            <a:r>
              <a:rPr lang="lt-LT" dirty="0">
                <a:latin typeface="Cambria" panose="02040503050406030204" pitchFamily="18" charset="0"/>
              </a:rPr>
              <a:t/>
            </a:r>
            <a:br>
              <a:rPr lang="lt-LT" dirty="0">
                <a:latin typeface="Cambria" panose="02040503050406030204" pitchFamily="18" charset="0"/>
              </a:rPr>
            </a:br>
            <a:r>
              <a:rPr lang="en-US" dirty="0">
                <a:latin typeface="Cambria" panose="02040503050406030204" pitchFamily="18" charset="0"/>
              </a:rPr>
              <a:t>2 585 is the number of lakes larger than 0.5 hectares. 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</a:rPr>
              <a:t>Climate: maritime/continental.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67744" y="2348880"/>
            <a:ext cx="475252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cap="small" dirty="0">
                <a:latin typeface="Cambria" panose="02040503050406030204" pitchFamily="18" charset="0"/>
              </a:rPr>
              <a:t>Lithuania - biggest in the </a:t>
            </a:r>
            <a:r>
              <a:rPr lang="en-US" sz="2500" cap="small" dirty="0" err="1">
                <a:latin typeface="Cambria" panose="02040503050406030204" pitchFamily="18" charset="0"/>
              </a:rPr>
              <a:t>Baltics</a:t>
            </a:r>
            <a:endParaRPr lang="en-US" sz="2500" cap="small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744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9143238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31840" y="1624497"/>
            <a:ext cx="5400600" cy="4050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</a:rPr>
              <a:t>Despite its modest size, Lithuania is rich in heritage that the world believes to be rare and valuable. </a:t>
            </a:r>
            <a:endParaRPr lang="en-US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prstClr val="black"/>
                </a:solidFill>
                <a:latin typeface="Cambria" panose="02040503050406030204" pitchFamily="18" charset="0"/>
              </a:rPr>
              <a:t>The 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</a:rPr>
              <a:t>magnificently beautiful historic centre of its capital </a:t>
            </a: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</a:rPr>
              <a:t>Vilnius 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</a:rPr>
              <a:t>is included in the UNESCO World Heritage List, as well as </a:t>
            </a:r>
            <a:r>
              <a:rPr lang="en-US" b="1" dirty="0" err="1">
                <a:solidFill>
                  <a:prstClr val="black"/>
                </a:solidFill>
                <a:latin typeface="Cambria" panose="02040503050406030204" pitchFamily="18" charset="0"/>
              </a:rPr>
              <a:t>Kernavė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</a:rPr>
              <a:t> archaeological site – an ensemble with archaeological elements, including a unique complex of impressive hill forts, the </a:t>
            </a: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</a:rPr>
              <a:t>Curonian Spit 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</a:rPr>
              <a:t>– the narrow and lengthy forested peninsula with its largest drifting sand dunes in Europe, and the legendary </a:t>
            </a: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</a:rPr>
              <a:t>Hill of Crosses 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</a:rPr>
              <a:t>with more than 200 000 crosses, surrounded by mysterious aura.</a:t>
            </a:r>
          </a:p>
        </p:txBody>
      </p:sp>
    </p:spTree>
    <p:extLst>
      <p:ext uri="{BB962C8B-B14F-4D97-AF65-F5344CB8AC3E}">
        <p14:creationId xmlns:p14="http://schemas.microsoft.com/office/powerpoint/2010/main" val="408052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9143238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59832" y="2172920"/>
            <a:ext cx="52565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</a:rPr>
              <a:t>Vilnius is a European city with unique spirit that perfectly combines the comforts of the modern world and charming historical heritage. </a:t>
            </a:r>
            <a:endParaRPr lang="en-US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endParaRPr lang="en-US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  <a:latin typeface="Cambria" panose="02040503050406030204" pitchFamily="18" charset="0"/>
              </a:rPr>
              <a:t>Largest 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</a:rPr>
              <a:t>Baroque old town in Eastern and Central </a:t>
            </a:r>
            <a:r>
              <a:rPr lang="en-US" dirty="0" smtClean="0">
                <a:solidFill>
                  <a:prstClr val="black"/>
                </a:solidFill>
                <a:latin typeface="Cambria" panose="02040503050406030204" pitchFamily="18" charset="0"/>
              </a:rPr>
              <a:t>Europe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  <a:latin typeface="Cambria" panose="02040503050406030204" pitchFamily="18" charset="0"/>
              </a:rPr>
              <a:t>One 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</a:rPr>
              <a:t>of the greenest capitals in Europe, with its 40-percent coverage of </a:t>
            </a:r>
            <a:r>
              <a:rPr lang="en-US" dirty="0" smtClean="0">
                <a:solidFill>
                  <a:prstClr val="black"/>
                </a:solidFill>
                <a:latin typeface="Cambria" panose="02040503050406030204" pitchFamily="18" charset="0"/>
              </a:rPr>
              <a:t>vegetation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  <a:latin typeface="Cambria" panose="02040503050406030204" pitchFamily="18" charset="0"/>
              </a:rPr>
              <a:t>Proud 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</a:rPr>
              <a:t>of its clean water – tap water may be enjoyed without </a:t>
            </a:r>
            <a:r>
              <a:rPr lang="en-US" dirty="0" smtClean="0">
                <a:solidFill>
                  <a:prstClr val="black"/>
                </a:solidFill>
                <a:latin typeface="Cambria" panose="02040503050406030204" pitchFamily="18" charset="0"/>
              </a:rPr>
              <a:t>hesitation</a:t>
            </a:r>
            <a:endParaRPr lang="en-US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59832" y="495845"/>
            <a:ext cx="508204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cap="small" dirty="0">
                <a:solidFill>
                  <a:prstClr val="black"/>
                </a:solidFill>
                <a:latin typeface="Cambria" panose="02040503050406030204" pitchFamily="18" charset="0"/>
              </a:rPr>
              <a:t>Vilnius – capital city where centuries meet</a:t>
            </a:r>
          </a:p>
        </p:txBody>
      </p:sp>
    </p:spTree>
    <p:extLst>
      <p:ext uri="{BB962C8B-B14F-4D97-AF65-F5344CB8AC3E}">
        <p14:creationId xmlns:p14="http://schemas.microsoft.com/office/powerpoint/2010/main" val="179340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1025</TotalTime>
  <Words>1426</Words>
  <Application>Microsoft Office PowerPoint</Application>
  <PresentationFormat>Demonstracija ekrane (4:3)</PresentationFormat>
  <Paragraphs>146</Paragraphs>
  <Slides>25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Skaidrių pavadinimai</vt:lpstr>
      </vt:variant>
      <vt:variant>
        <vt:i4>25</vt:i4>
      </vt:variant>
    </vt:vector>
  </HeadingPairs>
  <TitlesOfParts>
    <vt:vector size="27" baseType="lpstr">
      <vt:lpstr>Office tema</vt:lpstr>
      <vt:lpstr>1_Office tema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CONSTITUTIONAL COURT OF THE REPUBLIC OF LITHUANIA</dc:title>
  <dc:creator>LRKT</dc:creator>
  <cp:lastModifiedBy>Daneliene</cp:lastModifiedBy>
  <cp:revision>109</cp:revision>
  <dcterms:created xsi:type="dcterms:W3CDTF">2015-05-19T10:07:28Z</dcterms:created>
  <dcterms:modified xsi:type="dcterms:W3CDTF">2016-10-08T05:53:03Z</dcterms:modified>
</cp:coreProperties>
</file>